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57" r:id="rId4"/>
    <p:sldId id="258" r:id="rId5"/>
    <p:sldId id="259" r:id="rId6"/>
    <p:sldId id="261" r:id="rId7"/>
    <p:sldId id="263" r:id="rId8"/>
    <p:sldId id="266" r:id="rId9"/>
    <p:sldId id="262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5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065" userDrawn="1">
          <p15:clr>
            <a:srgbClr val="A4A3A4"/>
          </p15:clr>
        </p15:guide>
        <p15:guide id="4" orient="horz" pos="618" userDrawn="1">
          <p15:clr>
            <a:srgbClr val="A4A3A4"/>
          </p15:clr>
        </p15:guide>
        <p15:guide id="5" pos="7514" userDrawn="1">
          <p15:clr>
            <a:srgbClr val="A4A3A4"/>
          </p15:clr>
        </p15:guide>
        <p15:guide id="6" pos="16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F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73" autoAdjust="0"/>
    <p:restoredTop sz="95026" autoAdjust="0"/>
  </p:normalViewPr>
  <p:slideViewPr>
    <p:cSldViewPr snapToGrid="0">
      <p:cViewPr>
        <p:scale>
          <a:sx n="75" d="100"/>
          <a:sy n="75" d="100"/>
        </p:scale>
        <p:origin x="398" y="235"/>
      </p:cViewPr>
      <p:guideLst>
        <p:guide orient="horz" pos="1956"/>
        <p:guide pos="3840"/>
        <p:guide orient="horz" pos="4065"/>
        <p:guide orient="horz" pos="618"/>
        <p:guide pos="7514"/>
        <p:guide pos="16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E82AB7-DED1-4BAB-BFE0-A30F5496D8F6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24390-8EA4-401E-A4A8-0BA6519D06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3778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4390-8EA4-401E-A4A8-0BA6519D068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5468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4390-8EA4-401E-A4A8-0BA6519D068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782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F66C3-A583-AB8F-C5F6-914F3140A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88FA8C6-4BF5-CAB3-E307-68E8C3E077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5D95BC5-0F53-A7B5-3B06-B2C4CB69C2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AAE14F-2011-1D5C-A6D1-C255BC692C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4390-8EA4-401E-A4A8-0BA6519D068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054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820F1-176A-40B3-D60E-59628F6FA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E2DBF11-E0B6-C0C7-604E-E4920DD02A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510A8E9-8EEB-C3D8-EC37-07D1770110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5AC78C-C176-3F01-E7CB-A1DFC8D7BB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4390-8EA4-401E-A4A8-0BA6519D068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254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CDF7D3-CEF4-9712-6EAE-A19DA6413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F06AEC1-69C4-DDCE-CDA8-838C31D3F1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2FC4EFF-1EC3-2C93-C9C1-F4D47866EB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0892FA1-2262-6EFA-BA12-CC1BA4341F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4390-8EA4-401E-A4A8-0BA6519D068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4818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944F0B-576E-5AF9-E87D-53CB55FD6C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E98F8EE-FD43-9AE1-D783-483F5C9065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36C5A92-C776-038D-0CFA-E9A2CAB592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35AC37-CF29-201F-6FE0-6DA54A6B51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4390-8EA4-401E-A4A8-0BA6519D068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964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718963-85A6-2892-82CB-4125B303A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62A3CDA-3BDB-843C-AA5A-AB9F3DA22F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9CF709A-619D-A22C-52D6-6AFFE5559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F1DDEF-F04F-DDA4-2B0F-F2522F40D5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4390-8EA4-401E-A4A8-0BA6519D068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116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7A13F-869C-3D65-FB4A-29C949872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85E639C-2A1F-1D9D-5912-D7CC0C7BD9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4EF6F48-038D-C1E8-1AE4-B11D742BF4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974DD9-A998-3249-026A-C2FAFA6791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24390-8EA4-401E-A4A8-0BA6519D068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077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8EEBC5-121D-3171-BC4A-344E2EB06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D067C42-290D-E4F2-E507-949270A8DD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D07AC1-005A-5CDF-D452-49A0D17CB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54C8B4-56AD-34DD-E568-236CA072F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F00308-FA24-1919-21BC-8C38E3BDC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8648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D0FEB-750D-020E-189D-78DE317AC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EEF9DC-95B4-3EB3-B2EA-619B6B2E08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86CB5F-117C-E7D8-D735-BBF628B3B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61044E-3EBB-A434-F541-D7030C95F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EA05EB-9BE2-AEAF-0B67-577992667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297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97EABB-86BB-6B25-A48E-9A7160E8DC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CC9AD97-A803-E7CD-4BEC-ED73AD80B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5EF458-7A87-A769-AB3D-8D74E3DA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7F6FAC-328D-0DBD-C595-7CAFA95F9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DC8AF0-278B-96DD-99D8-B6A4CEBD7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556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EDB8AA-8DDF-5C9F-43D5-8B253CB6B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9722F0-BB64-ED5D-E9BA-6C923C6E2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120036-3968-3B44-9A82-53B074A8F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759820-529A-CB62-3EC4-0E9F86817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9685C7-C62D-69B5-2702-629919548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99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06DEA0-6C09-9297-2347-D3F64B1CB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38FD96-348D-4AB3-A41C-3C9E89757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6DE1E1-B0AB-A4E6-92E2-321904E45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E96D91-FD4B-91A8-0C6C-7EC95E62D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BF3714-4504-4A27-AE22-DA9A3FF90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317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DA526-74F4-6E53-AB60-8C0355FEF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A5E022-A4FB-E063-1582-8C275A0492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2C854C-C5F3-8DD2-5E29-B5BC52C92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2C48E4-1371-BF21-0946-1D92B0118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737FAC-FB00-B64D-3E03-CD7B0B0B6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A7FBBD-7303-BA2A-5A29-7E25971CA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359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3ED5C8-BEEB-9174-54C8-338590964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F18C02-C105-CED4-C652-DAB893725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50C2C9-EA60-5248-D027-2EEFC5F86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D9DCE3A-2A28-17AE-4D8C-703FEEEDB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802ACFC-90D5-9D7D-A301-5F8A26F2D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D4683A-BD20-D594-F351-5DACA6177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2842D94-CA72-E95D-E4ED-F45130F9D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CF7CB95-BE05-11D5-0A08-3F007C35A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954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347837-C6E3-3498-E706-7BEDAF3E8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0A2AB3-1752-3CC3-C53D-F9DC62EAF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AEC3B51-92CD-5939-514F-160B85793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B792AB-B9C9-1B67-8438-203BFA28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379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B116A66-ABD4-C0BE-9A60-F55022583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67F7E2-1282-4E9E-12E7-A19C31C4D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379862-030D-296E-EA11-35D4FBB8F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7936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C3740-0A28-D5F6-E61E-6BFB18F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9878F7-289C-D481-A645-FE6A0C25C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528DA7-A77C-930A-E877-BC6098378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82133A-6D1A-C280-FED0-B498C3729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C5BBEC-A744-F191-ED1E-26F15B70C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C20A95-9178-B0AE-9E46-AFD989572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2247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8B8A9D-EE72-918E-761B-13356FCDE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B1F5C8-8876-DD66-C669-FD0E41AB7D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30F148-54B6-29AC-80DC-239AF1B7D6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F56C9F-0DBF-22F6-A36D-058014D59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C9C3E4-A67E-46AF-8A6A-195606282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2967A6-04B2-3889-4BC8-5D7EE6064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960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49AF494-3DCF-960B-0519-6673F015F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43E6C0-750E-AC44-F720-EB2B6FE04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6EC56E-8F91-2B2C-C5F2-A636BBEA92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47E359-3952-4F6A-8F7B-8074D823F1B5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C537EB-8CAD-C638-5F24-F733D8656A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127A99-9BAE-33FA-7F53-FFCDC345D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6CAF08-5306-46EF-A7DD-B2699D3E6B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457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D63E7CE-7E1E-D059-8F73-06BDB553D9C5}"/>
              </a:ext>
            </a:extLst>
          </p:cNvPr>
          <p:cNvCxnSpPr/>
          <p:nvPr/>
        </p:nvCxnSpPr>
        <p:spPr>
          <a:xfrm flipH="1">
            <a:off x="3088640" y="-106082"/>
            <a:ext cx="3423920" cy="7091680"/>
          </a:xfrm>
          <a:prstGeom prst="line">
            <a:avLst/>
          </a:prstGeom>
          <a:ln w="1905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평행 사변형 5">
            <a:extLst>
              <a:ext uri="{FF2B5EF4-FFF2-40B4-BE49-F238E27FC236}">
                <a16:creationId xmlns:a16="http://schemas.microsoft.com/office/drawing/2014/main" id="{15674A24-790E-B302-0173-2FDF90FB93D6}"/>
              </a:ext>
            </a:extLst>
          </p:cNvPr>
          <p:cNvSpPr/>
          <p:nvPr/>
        </p:nvSpPr>
        <p:spPr>
          <a:xfrm>
            <a:off x="269240" y="294640"/>
            <a:ext cx="6410960" cy="1330960"/>
          </a:xfrm>
          <a:prstGeom prst="parallelogram">
            <a:avLst>
              <a:gd name="adj" fmla="val 43321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500" dirty="0"/>
              <a:t>S</a:t>
            </a:r>
            <a:r>
              <a:rPr lang="en-US" altLang="ko-KR" sz="6000" dirty="0"/>
              <a:t>UPER - </a:t>
            </a:r>
            <a:r>
              <a:rPr lang="en-US" altLang="ko-KR" sz="8500" dirty="0"/>
              <a:t>U</a:t>
            </a:r>
            <a:r>
              <a:rPr lang="en-US" altLang="ko-KR" sz="6000" dirty="0"/>
              <a:t>P</a:t>
            </a:r>
            <a:endParaRPr lang="ko-KR" altLang="en-US" sz="6000" dirty="0"/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AE98417C-3B6E-083D-3EDF-C97A5D33E576}"/>
              </a:ext>
            </a:extLst>
          </p:cNvPr>
          <p:cNvSpPr/>
          <p:nvPr/>
        </p:nvSpPr>
        <p:spPr>
          <a:xfrm>
            <a:off x="254000" y="5466080"/>
            <a:ext cx="3312160" cy="701040"/>
          </a:xfrm>
          <a:prstGeom prst="parallelogram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2500" b="1" spc="-40" dirty="0">
                <a:solidFill>
                  <a:schemeClr val="tx1"/>
                </a:solidFill>
              </a:rPr>
              <a:t> 7</a:t>
            </a:r>
            <a:r>
              <a:rPr lang="ko-KR" altLang="en-US" sz="2500" b="1" spc="-40" dirty="0">
                <a:solidFill>
                  <a:schemeClr val="tx1"/>
                </a:solidFill>
              </a:rPr>
              <a:t>조 발표자 김동일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58B9E0-8E16-4604-2A30-905E944D1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161" y="2328102"/>
            <a:ext cx="6126482" cy="32641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25904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3B88AD8D-2850-61E2-5BF8-5D9588BC1082}"/>
              </a:ext>
            </a:extLst>
          </p:cNvPr>
          <p:cNvSpPr/>
          <p:nvPr/>
        </p:nvSpPr>
        <p:spPr>
          <a:xfrm>
            <a:off x="1790560" y="3069000"/>
            <a:ext cx="8610880" cy="720000"/>
          </a:xfrm>
          <a:prstGeom prst="round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sz="6000" b="1" dirty="0">
                <a:solidFill>
                  <a:schemeClr val="tx1"/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305632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B4CB4-D140-DFA0-B95C-9BBEE5FF5A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73C3BB8-D09D-790D-6F42-384B367D924D}"/>
              </a:ext>
            </a:extLst>
          </p:cNvPr>
          <p:cNvSpPr/>
          <p:nvPr/>
        </p:nvSpPr>
        <p:spPr>
          <a:xfrm rot="5400000">
            <a:off x="-3058160" y="772886"/>
            <a:ext cx="12192000" cy="97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F4BBDA3B-009F-A504-14BC-3556AE471F63}"/>
              </a:ext>
            </a:extLst>
          </p:cNvPr>
          <p:cNvSpPr/>
          <p:nvPr/>
        </p:nvSpPr>
        <p:spPr>
          <a:xfrm>
            <a:off x="120106" y="375920"/>
            <a:ext cx="2773680" cy="944880"/>
          </a:xfrm>
          <a:prstGeom prst="parallelogram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solidFill>
                  <a:schemeClr val="tx1"/>
                </a:solidFill>
              </a:rPr>
              <a:t>목차</a:t>
            </a:r>
          </a:p>
        </p:txBody>
      </p:sp>
      <p:sp>
        <p:nvSpPr>
          <p:cNvPr id="5" name="순서도: 대체 처리 4">
            <a:extLst>
              <a:ext uri="{FF2B5EF4-FFF2-40B4-BE49-F238E27FC236}">
                <a16:creationId xmlns:a16="http://schemas.microsoft.com/office/drawing/2014/main" id="{22F47ADB-7D7F-9B4E-A391-6A39C032843E}"/>
              </a:ext>
            </a:extLst>
          </p:cNvPr>
          <p:cNvSpPr/>
          <p:nvPr/>
        </p:nvSpPr>
        <p:spPr>
          <a:xfrm>
            <a:off x="4221480" y="550091"/>
            <a:ext cx="6932748" cy="587829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tx1"/>
                </a:solidFill>
              </a:rPr>
              <a:t>팀 소개</a:t>
            </a:r>
          </a:p>
        </p:txBody>
      </p:sp>
      <p:sp>
        <p:nvSpPr>
          <p:cNvPr id="6" name="순서도: 대체 처리 5">
            <a:extLst>
              <a:ext uri="{FF2B5EF4-FFF2-40B4-BE49-F238E27FC236}">
                <a16:creationId xmlns:a16="http://schemas.microsoft.com/office/drawing/2014/main" id="{919ECD93-4308-EF40-D7A1-3B24B49EAA28}"/>
              </a:ext>
            </a:extLst>
          </p:cNvPr>
          <p:cNvSpPr/>
          <p:nvPr/>
        </p:nvSpPr>
        <p:spPr>
          <a:xfrm>
            <a:off x="4221480" y="1357811"/>
            <a:ext cx="6932748" cy="587829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tx1"/>
                </a:solidFill>
              </a:rPr>
              <a:t>게임 개요</a:t>
            </a:r>
          </a:p>
        </p:txBody>
      </p:sp>
      <p:sp>
        <p:nvSpPr>
          <p:cNvPr id="7" name="순서도: 대체 처리 6">
            <a:extLst>
              <a:ext uri="{FF2B5EF4-FFF2-40B4-BE49-F238E27FC236}">
                <a16:creationId xmlns:a16="http://schemas.microsoft.com/office/drawing/2014/main" id="{F0A7B73B-A956-ED67-7526-6E5BD1D7DE17}"/>
              </a:ext>
            </a:extLst>
          </p:cNvPr>
          <p:cNvSpPr/>
          <p:nvPr/>
        </p:nvSpPr>
        <p:spPr>
          <a:xfrm>
            <a:off x="4221480" y="2165531"/>
            <a:ext cx="6932748" cy="587829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tx1"/>
                </a:solidFill>
              </a:rPr>
              <a:t>기획 요소</a:t>
            </a:r>
          </a:p>
        </p:txBody>
      </p:sp>
      <p:sp>
        <p:nvSpPr>
          <p:cNvPr id="8" name="순서도: 대체 처리 7">
            <a:extLst>
              <a:ext uri="{FF2B5EF4-FFF2-40B4-BE49-F238E27FC236}">
                <a16:creationId xmlns:a16="http://schemas.microsoft.com/office/drawing/2014/main" id="{48CF6FDA-2DE9-1286-BA24-881CB3B26559}"/>
              </a:ext>
            </a:extLst>
          </p:cNvPr>
          <p:cNvSpPr/>
          <p:nvPr/>
        </p:nvSpPr>
        <p:spPr>
          <a:xfrm>
            <a:off x="4221480" y="2973251"/>
            <a:ext cx="6932748" cy="587829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tx1"/>
                </a:solidFill>
              </a:rPr>
              <a:t>기술 구현</a:t>
            </a:r>
          </a:p>
        </p:txBody>
      </p:sp>
      <p:sp>
        <p:nvSpPr>
          <p:cNvPr id="9" name="순서도: 대체 처리 8">
            <a:extLst>
              <a:ext uri="{FF2B5EF4-FFF2-40B4-BE49-F238E27FC236}">
                <a16:creationId xmlns:a16="http://schemas.microsoft.com/office/drawing/2014/main" id="{E9700932-12C8-85E8-BE62-0430B3C58E1F}"/>
              </a:ext>
            </a:extLst>
          </p:cNvPr>
          <p:cNvSpPr/>
          <p:nvPr/>
        </p:nvSpPr>
        <p:spPr>
          <a:xfrm>
            <a:off x="4221480" y="3780971"/>
            <a:ext cx="6932748" cy="587829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tx1"/>
                </a:solidFill>
              </a:rPr>
              <a:t>아트 및 </a:t>
            </a:r>
            <a:r>
              <a:rPr lang="en-US" altLang="ko-KR" sz="2500" b="1" dirty="0">
                <a:solidFill>
                  <a:schemeClr val="tx1"/>
                </a:solidFill>
              </a:rPr>
              <a:t>UI</a:t>
            </a:r>
            <a:endParaRPr lang="ko-KR" altLang="en-US" sz="2500" b="1" dirty="0">
              <a:solidFill>
                <a:schemeClr val="tx1"/>
              </a:solidFill>
            </a:endParaRPr>
          </a:p>
        </p:txBody>
      </p:sp>
      <p:sp>
        <p:nvSpPr>
          <p:cNvPr id="10" name="순서도: 대체 처리 9">
            <a:extLst>
              <a:ext uri="{FF2B5EF4-FFF2-40B4-BE49-F238E27FC236}">
                <a16:creationId xmlns:a16="http://schemas.microsoft.com/office/drawing/2014/main" id="{C28727D0-7B3B-1DC0-12CB-AF5D18E2C547}"/>
              </a:ext>
            </a:extLst>
          </p:cNvPr>
          <p:cNvSpPr/>
          <p:nvPr/>
        </p:nvSpPr>
        <p:spPr>
          <a:xfrm>
            <a:off x="4221480" y="4588691"/>
            <a:ext cx="6932748" cy="587829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tx1"/>
                </a:solidFill>
              </a:rPr>
              <a:t>진행 상황 및 역할 분담</a:t>
            </a:r>
          </a:p>
        </p:txBody>
      </p:sp>
      <p:sp>
        <p:nvSpPr>
          <p:cNvPr id="11" name="순서도: 대체 처리 10">
            <a:extLst>
              <a:ext uri="{FF2B5EF4-FFF2-40B4-BE49-F238E27FC236}">
                <a16:creationId xmlns:a16="http://schemas.microsoft.com/office/drawing/2014/main" id="{601C36A8-F1D4-59B6-79EF-C8597C5D344B}"/>
              </a:ext>
            </a:extLst>
          </p:cNvPr>
          <p:cNvSpPr/>
          <p:nvPr/>
        </p:nvSpPr>
        <p:spPr>
          <a:xfrm>
            <a:off x="4221480" y="5396411"/>
            <a:ext cx="6932748" cy="587829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tx1"/>
                </a:solidFill>
              </a:rPr>
              <a:t>개발 일정 및 향후 계획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FDF940E-FD0D-9FB8-40DB-5146A176CFE9}"/>
              </a:ext>
            </a:extLst>
          </p:cNvPr>
          <p:cNvSpPr/>
          <p:nvPr/>
        </p:nvSpPr>
        <p:spPr>
          <a:xfrm>
            <a:off x="11818800" y="6542314"/>
            <a:ext cx="352880" cy="260713"/>
          </a:xfrm>
          <a:prstGeom prst="round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sz="1100" dirty="0">
                <a:solidFill>
                  <a:schemeClr val="tx1"/>
                </a:solidFill>
              </a:rPr>
              <a:t>1</a:t>
            </a:r>
          </a:p>
          <a:p>
            <a:pPr algn="ctr">
              <a:buSzPct val="120000"/>
            </a:pPr>
            <a:endParaRPr lang="ko-KR" alt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0591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4C782-928B-F28B-74DB-3B97C8131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51FE59C-EF38-3F1A-24AF-121B801B02D3}"/>
              </a:ext>
            </a:extLst>
          </p:cNvPr>
          <p:cNvSpPr/>
          <p:nvPr/>
        </p:nvSpPr>
        <p:spPr>
          <a:xfrm>
            <a:off x="0" y="772886"/>
            <a:ext cx="12192000" cy="97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EAF2646-7CEA-A2AB-F8DA-E27DA689E387}"/>
              </a:ext>
            </a:extLst>
          </p:cNvPr>
          <p:cNvSpPr/>
          <p:nvPr/>
        </p:nvSpPr>
        <p:spPr>
          <a:xfrm>
            <a:off x="141514" y="152401"/>
            <a:ext cx="9111343" cy="5225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342900" indent="-342900">
              <a:buSzPct val="120000"/>
              <a:buFont typeface="Wingdings" panose="05000000000000000000" pitchFamily="2" charset="2"/>
              <a:buChar char="§"/>
            </a:pPr>
            <a:r>
              <a:rPr lang="ko-KR" altLang="en-US" sz="2500" b="1" dirty="0">
                <a:solidFill>
                  <a:schemeClr val="tx1"/>
                </a:solidFill>
              </a:rPr>
              <a:t>팀 소개 </a:t>
            </a:r>
            <a:r>
              <a:rPr lang="en-US" altLang="ko-KR" sz="2500" b="1" dirty="0">
                <a:solidFill>
                  <a:schemeClr val="tx1"/>
                </a:solidFill>
              </a:rPr>
              <a:t>&gt; 7</a:t>
            </a:r>
            <a:r>
              <a:rPr lang="ko-KR" altLang="en-US" sz="2500" b="1" dirty="0">
                <a:solidFill>
                  <a:schemeClr val="tx1"/>
                </a:solidFill>
              </a:rPr>
              <a:t>조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2713CBA-49C0-9EF4-211F-3133AEFFC396}"/>
              </a:ext>
            </a:extLst>
          </p:cNvPr>
          <p:cNvSpPr/>
          <p:nvPr/>
        </p:nvSpPr>
        <p:spPr>
          <a:xfrm>
            <a:off x="1447980" y="1395367"/>
            <a:ext cx="2880000" cy="522514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문태현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6346501-20FA-4FB2-493F-04AD28AFB7EA}"/>
              </a:ext>
            </a:extLst>
          </p:cNvPr>
          <p:cNvSpPr/>
          <p:nvPr/>
        </p:nvSpPr>
        <p:spPr>
          <a:xfrm>
            <a:off x="4656000" y="1395367"/>
            <a:ext cx="2880000" cy="522514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시스템 기획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91A920F-65AE-0653-55AC-BF2A66ABC79F}"/>
              </a:ext>
            </a:extLst>
          </p:cNvPr>
          <p:cNvSpPr/>
          <p:nvPr/>
        </p:nvSpPr>
        <p:spPr>
          <a:xfrm>
            <a:off x="7864020" y="2081439"/>
            <a:ext cx="2880000" cy="522514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 err="1">
                <a:solidFill>
                  <a:schemeClr val="tx1"/>
                </a:solidFill>
              </a:rPr>
              <a:t>레벨링</a:t>
            </a:r>
            <a:r>
              <a:rPr lang="ko-KR" altLang="en-US" b="1" dirty="0">
                <a:solidFill>
                  <a:schemeClr val="tx1"/>
                </a:solidFill>
              </a:rPr>
              <a:t> 기획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0A04F21D-F740-57E7-46EB-5E34CA2C5B16}"/>
              </a:ext>
            </a:extLst>
          </p:cNvPr>
          <p:cNvSpPr/>
          <p:nvPr/>
        </p:nvSpPr>
        <p:spPr>
          <a:xfrm>
            <a:off x="4656000" y="2081439"/>
            <a:ext cx="2880000" cy="522514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시스템 기획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53277DC-F289-B9AD-9F54-9C97F006BA6A}"/>
              </a:ext>
            </a:extLst>
          </p:cNvPr>
          <p:cNvSpPr/>
          <p:nvPr/>
        </p:nvSpPr>
        <p:spPr>
          <a:xfrm>
            <a:off x="1447980" y="2081439"/>
            <a:ext cx="2880000" cy="522514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김동일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89E68E35-0A9D-42E5-E4DE-4BE29451791D}"/>
              </a:ext>
            </a:extLst>
          </p:cNvPr>
          <p:cNvSpPr/>
          <p:nvPr/>
        </p:nvSpPr>
        <p:spPr>
          <a:xfrm>
            <a:off x="7864020" y="1395367"/>
            <a:ext cx="2880000" cy="522514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프로그래밍 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캐릭터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89033F4B-6B1C-A4E9-9F1B-57A73BC5611E}"/>
              </a:ext>
            </a:extLst>
          </p:cNvPr>
          <p:cNvSpPr/>
          <p:nvPr/>
        </p:nvSpPr>
        <p:spPr>
          <a:xfrm>
            <a:off x="1447980" y="2767511"/>
            <a:ext cx="2880000" cy="522514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강태호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235FD587-2B3A-C932-D329-6DEA69A19B7B}"/>
              </a:ext>
            </a:extLst>
          </p:cNvPr>
          <p:cNvSpPr/>
          <p:nvPr/>
        </p:nvSpPr>
        <p:spPr>
          <a:xfrm>
            <a:off x="1447980" y="3453583"/>
            <a:ext cx="2880000" cy="522514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곽민준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553B14DF-B0F5-7212-21AC-A5BBDE6A3D8F}"/>
              </a:ext>
            </a:extLst>
          </p:cNvPr>
          <p:cNvSpPr/>
          <p:nvPr/>
        </p:nvSpPr>
        <p:spPr>
          <a:xfrm>
            <a:off x="1447980" y="4139655"/>
            <a:ext cx="2880000" cy="522514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김우진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1D5D6BC7-D9F1-5374-9784-E57DE0385A5E}"/>
              </a:ext>
            </a:extLst>
          </p:cNvPr>
          <p:cNvSpPr/>
          <p:nvPr/>
        </p:nvSpPr>
        <p:spPr>
          <a:xfrm>
            <a:off x="1447980" y="4825727"/>
            <a:ext cx="2880000" cy="522514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강태윤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C183808-075A-54AD-6D4C-DC9DCA4C15BC}"/>
              </a:ext>
            </a:extLst>
          </p:cNvPr>
          <p:cNvSpPr/>
          <p:nvPr/>
        </p:nvSpPr>
        <p:spPr>
          <a:xfrm>
            <a:off x="1447980" y="5511800"/>
            <a:ext cx="2880000" cy="522514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 err="1">
                <a:solidFill>
                  <a:schemeClr val="tx1"/>
                </a:solidFill>
              </a:rPr>
              <a:t>조영성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A2AD763A-4DFD-6854-41B6-D06FD046DC32}"/>
              </a:ext>
            </a:extLst>
          </p:cNvPr>
          <p:cNvSpPr/>
          <p:nvPr/>
        </p:nvSpPr>
        <p:spPr>
          <a:xfrm>
            <a:off x="4656000" y="2767511"/>
            <a:ext cx="2880000" cy="522514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프로그래밍 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함정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99D159B2-8183-584C-4104-758713CDBB91}"/>
              </a:ext>
            </a:extLst>
          </p:cNvPr>
          <p:cNvSpPr/>
          <p:nvPr/>
        </p:nvSpPr>
        <p:spPr>
          <a:xfrm>
            <a:off x="4656000" y="3453583"/>
            <a:ext cx="2880000" cy="522514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아트 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발판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CD448C41-F23F-E370-CF15-2EC3EF85D0C5}"/>
              </a:ext>
            </a:extLst>
          </p:cNvPr>
          <p:cNvSpPr/>
          <p:nvPr/>
        </p:nvSpPr>
        <p:spPr>
          <a:xfrm>
            <a:off x="4656000" y="4139655"/>
            <a:ext cx="2880000" cy="522514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아트 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소품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D8205C86-7778-2BEB-0A21-F371067B6D84}"/>
              </a:ext>
            </a:extLst>
          </p:cNvPr>
          <p:cNvSpPr/>
          <p:nvPr/>
        </p:nvSpPr>
        <p:spPr>
          <a:xfrm>
            <a:off x="4656000" y="4825727"/>
            <a:ext cx="2880000" cy="522514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아트 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탑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벽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바닥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08AC0179-ACDB-9717-8A81-F98482F8DC10}"/>
              </a:ext>
            </a:extLst>
          </p:cNvPr>
          <p:cNvSpPr/>
          <p:nvPr/>
        </p:nvSpPr>
        <p:spPr>
          <a:xfrm>
            <a:off x="4656000" y="5511800"/>
            <a:ext cx="2880000" cy="522514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아트 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캐릭터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3890DADD-561B-F480-D3ED-0AD7320CC4FE}"/>
              </a:ext>
            </a:extLst>
          </p:cNvPr>
          <p:cNvSpPr/>
          <p:nvPr/>
        </p:nvSpPr>
        <p:spPr>
          <a:xfrm>
            <a:off x="11818800" y="6542314"/>
            <a:ext cx="352880" cy="260713"/>
          </a:xfrm>
          <a:prstGeom prst="round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sz="1100" dirty="0">
                <a:solidFill>
                  <a:schemeClr val="tx1"/>
                </a:solidFill>
              </a:rPr>
              <a:t>2</a:t>
            </a:r>
          </a:p>
          <a:p>
            <a:pPr algn="ctr">
              <a:buSzPct val="120000"/>
            </a:pPr>
            <a:endParaRPr lang="ko-KR" alt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855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3997EC-860B-2A41-131E-1A80E8985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82C1BC8-60B3-F992-7EFE-392EC3CBC399}"/>
              </a:ext>
            </a:extLst>
          </p:cNvPr>
          <p:cNvSpPr/>
          <p:nvPr/>
        </p:nvSpPr>
        <p:spPr>
          <a:xfrm>
            <a:off x="0" y="772886"/>
            <a:ext cx="12192000" cy="97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A2B58C7-C107-6EC3-F9AC-E4B3CC6C91BC}"/>
              </a:ext>
            </a:extLst>
          </p:cNvPr>
          <p:cNvSpPr/>
          <p:nvPr/>
        </p:nvSpPr>
        <p:spPr>
          <a:xfrm>
            <a:off x="141514" y="152401"/>
            <a:ext cx="9111343" cy="5225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342900" indent="-342900">
              <a:buSzPct val="120000"/>
              <a:buFont typeface="Wingdings" panose="05000000000000000000" pitchFamily="2" charset="2"/>
              <a:buChar char="§"/>
            </a:pPr>
            <a:r>
              <a:rPr lang="ko-KR" altLang="en-US" sz="2500" b="1" dirty="0">
                <a:solidFill>
                  <a:schemeClr val="tx1"/>
                </a:solidFill>
              </a:rPr>
              <a:t>게임</a:t>
            </a:r>
            <a:r>
              <a:rPr lang="en-US" altLang="ko-KR" sz="2500" b="1" dirty="0">
                <a:solidFill>
                  <a:schemeClr val="tx1"/>
                </a:solidFill>
              </a:rPr>
              <a:t> </a:t>
            </a:r>
            <a:r>
              <a:rPr lang="ko-KR" altLang="en-US" sz="2500" b="1" dirty="0">
                <a:solidFill>
                  <a:schemeClr val="tx1"/>
                </a:solidFill>
              </a:rPr>
              <a:t>개요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A1ECE92-159D-CBD1-965D-7F7DE028B271}"/>
              </a:ext>
            </a:extLst>
          </p:cNvPr>
          <p:cNvSpPr/>
          <p:nvPr/>
        </p:nvSpPr>
        <p:spPr>
          <a:xfrm>
            <a:off x="1431990" y="1395367"/>
            <a:ext cx="2880000" cy="7200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게임 장르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EC91BBE-996A-82B1-CD53-73E261EC26F8}"/>
              </a:ext>
            </a:extLst>
          </p:cNvPr>
          <p:cNvSpPr/>
          <p:nvPr/>
        </p:nvSpPr>
        <p:spPr>
          <a:xfrm>
            <a:off x="4640010" y="1395367"/>
            <a:ext cx="6120000" cy="72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b="1" dirty="0">
                <a:solidFill>
                  <a:schemeClr val="tx1"/>
                </a:solidFill>
              </a:rPr>
              <a:t>3D </a:t>
            </a:r>
            <a:r>
              <a:rPr lang="ko-KR" altLang="en-US" b="1" dirty="0">
                <a:solidFill>
                  <a:schemeClr val="tx1"/>
                </a:solidFill>
              </a:rPr>
              <a:t>캐주얼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어드벤처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DB70B217-A096-7377-C6ED-63979DB8CD5C}"/>
              </a:ext>
            </a:extLst>
          </p:cNvPr>
          <p:cNvSpPr/>
          <p:nvPr/>
        </p:nvSpPr>
        <p:spPr>
          <a:xfrm>
            <a:off x="4640010" y="2596212"/>
            <a:ext cx="6120000" cy="72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b="1" dirty="0">
                <a:solidFill>
                  <a:schemeClr val="tx1"/>
                </a:solidFill>
              </a:rPr>
              <a:t>PC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623B385E-D2C1-5A3D-C024-A955071E6835}"/>
              </a:ext>
            </a:extLst>
          </p:cNvPr>
          <p:cNvSpPr/>
          <p:nvPr/>
        </p:nvSpPr>
        <p:spPr>
          <a:xfrm>
            <a:off x="1431990" y="2596212"/>
            <a:ext cx="2880000" cy="7200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플랫폼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8516DFF2-512F-AC51-B149-C85E7EBB3E4E}"/>
              </a:ext>
            </a:extLst>
          </p:cNvPr>
          <p:cNvSpPr/>
          <p:nvPr/>
        </p:nvSpPr>
        <p:spPr>
          <a:xfrm>
            <a:off x="1431990" y="3797057"/>
            <a:ext cx="2880000" cy="7200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핵심 콘셉트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E2C567A-EA30-E80E-D579-0C1D80E1FD8C}"/>
              </a:ext>
            </a:extLst>
          </p:cNvPr>
          <p:cNvSpPr/>
          <p:nvPr/>
        </p:nvSpPr>
        <p:spPr>
          <a:xfrm>
            <a:off x="1431990" y="4997903"/>
            <a:ext cx="2880000" cy="7200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대상 연령층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CE007186-5638-91EA-FAE4-C982ACCC4531}"/>
              </a:ext>
            </a:extLst>
          </p:cNvPr>
          <p:cNvSpPr/>
          <p:nvPr/>
        </p:nvSpPr>
        <p:spPr>
          <a:xfrm>
            <a:off x="4640010" y="3797057"/>
            <a:ext cx="6120000" cy="72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플레이어가 다양한 함정을 돌파하여 정상에 도달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EC1C6519-20B7-3E3B-EC15-CF22FF474356}"/>
              </a:ext>
            </a:extLst>
          </p:cNvPr>
          <p:cNvSpPr/>
          <p:nvPr/>
        </p:nvSpPr>
        <p:spPr>
          <a:xfrm>
            <a:off x="4640010" y="4997903"/>
            <a:ext cx="6120000" cy="72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b="1" dirty="0">
                <a:solidFill>
                  <a:schemeClr val="tx1"/>
                </a:solidFill>
              </a:rPr>
              <a:t>12</a:t>
            </a:r>
            <a:r>
              <a:rPr lang="ko-KR" altLang="en-US" b="1" dirty="0">
                <a:solidFill>
                  <a:schemeClr val="tx1"/>
                </a:solidFill>
              </a:rPr>
              <a:t>세 </a:t>
            </a:r>
            <a:r>
              <a:rPr lang="ko-KR" altLang="en-US" b="1" dirty="0" err="1">
                <a:solidFill>
                  <a:schemeClr val="tx1"/>
                </a:solidFill>
              </a:rPr>
              <a:t>이용가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2E52B21C-FB06-7EAD-482A-89D6530E2E50}"/>
              </a:ext>
            </a:extLst>
          </p:cNvPr>
          <p:cNvSpPr/>
          <p:nvPr/>
        </p:nvSpPr>
        <p:spPr>
          <a:xfrm>
            <a:off x="11818800" y="6542314"/>
            <a:ext cx="352880" cy="260713"/>
          </a:xfrm>
          <a:prstGeom prst="round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sz="1100" dirty="0">
                <a:solidFill>
                  <a:schemeClr val="tx1"/>
                </a:solidFill>
              </a:rPr>
              <a:t>3</a:t>
            </a:r>
          </a:p>
          <a:p>
            <a:pPr algn="ctr">
              <a:buSzPct val="120000"/>
            </a:pPr>
            <a:endParaRPr lang="ko-KR" alt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825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097A8-2071-763F-E845-817D455C5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ADFEC64-EFF7-02ED-FAF5-9F51BBBC648E}"/>
              </a:ext>
            </a:extLst>
          </p:cNvPr>
          <p:cNvSpPr/>
          <p:nvPr/>
        </p:nvSpPr>
        <p:spPr>
          <a:xfrm>
            <a:off x="0" y="772886"/>
            <a:ext cx="12192000" cy="97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CABB5C5-E07D-9A79-2649-EA595F3BE259}"/>
              </a:ext>
            </a:extLst>
          </p:cNvPr>
          <p:cNvSpPr/>
          <p:nvPr/>
        </p:nvSpPr>
        <p:spPr>
          <a:xfrm>
            <a:off x="141514" y="152401"/>
            <a:ext cx="9111343" cy="5225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342900" indent="-342900">
              <a:buSzPct val="120000"/>
              <a:buFont typeface="Wingdings" panose="05000000000000000000" pitchFamily="2" charset="2"/>
              <a:buChar char="§"/>
            </a:pPr>
            <a:r>
              <a:rPr lang="ko-KR" altLang="en-US" sz="2500" b="1" dirty="0">
                <a:solidFill>
                  <a:schemeClr val="tx1"/>
                </a:solidFill>
              </a:rPr>
              <a:t>기획 요소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2659380-B11C-59A5-90C4-EC2A4F6D37C2}"/>
              </a:ext>
            </a:extLst>
          </p:cNvPr>
          <p:cNvSpPr/>
          <p:nvPr/>
        </p:nvSpPr>
        <p:spPr>
          <a:xfrm>
            <a:off x="588710" y="1058819"/>
            <a:ext cx="2520000" cy="7200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주요 시스템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7F3AD6B-102D-F687-00B9-1225EE20159E}"/>
              </a:ext>
            </a:extLst>
          </p:cNvPr>
          <p:cNvSpPr/>
          <p:nvPr/>
        </p:nvSpPr>
        <p:spPr>
          <a:xfrm>
            <a:off x="3576320" y="1055855"/>
            <a:ext cx="7920000" cy="72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캐릭터 움직임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다양한 함정과 발판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04B405FF-5B7C-4BCB-CC09-E4186A88B499}"/>
              </a:ext>
            </a:extLst>
          </p:cNvPr>
          <p:cNvSpPr/>
          <p:nvPr/>
        </p:nvSpPr>
        <p:spPr>
          <a:xfrm>
            <a:off x="588710" y="1943150"/>
            <a:ext cx="2520000" cy="7200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게임 목표</a:t>
            </a:r>
            <a:r>
              <a:rPr lang="en-US" altLang="ko-KR" b="1" dirty="0">
                <a:solidFill>
                  <a:schemeClr val="tx1"/>
                </a:solidFill>
              </a:rPr>
              <a:t>/</a:t>
            </a:r>
            <a:r>
              <a:rPr lang="ko-KR" altLang="en-US" b="1" dirty="0">
                <a:solidFill>
                  <a:schemeClr val="tx1"/>
                </a:solidFill>
              </a:rPr>
              <a:t>흐름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AC05AA32-52B9-A4FF-3D51-79A0FDE9E350}"/>
              </a:ext>
            </a:extLst>
          </p:cNvPr>
          <p:cNvSpPr/>
          <p:nvPr/>
        </p:nvSpPr>
        <p:spPr>
          <a:xfrm>
            <a:off x="588710" y="3717741"/>
            <a:ext cx="2520000" cy="7200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벤치마킹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C886F3ED-B91D-D011-B7BA-A7857ACF9BE6}"/>
              </a:ext>
            </a:extLst>
          </p:cNvPr>
          <p:cNvSpPr/>
          <p:nvPr/>
        </p:nvSpPr>
        <p:spPr>
          <a:xfrm>
            <a:off x="3576320" y="3717741"/>
            <a:ext cx="3870960" cy="2733859"/>
          </a:xfrm>
          <a:prstGeom prst="roundRect">
            <a:avLst>
              <a:gd name="adj" fmla="val 7457"/>
            </a:avLst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000" rIns="0" bIns="0" rtlCol="0" anchor="t" anchorCtr="0"/>
          <a:lstStyle/>
          <a:p>
            <a:pPr algn="ctr">
              <a:lnSpc>
                <a:spcPct val="114000"/>
              </a:lnSpc>
              <a:buSzPct val="120000"/>
            </a:pPr>
            <a:r>
              <a:rPr lang="ko-KR" altLang="en-US" b="1" dirty="0" err="1">
                <a:solidFill>
                  <a:schemeClr val="tx1"/>
                </a:solidFill>
              </a:rPr>
              <a:t>온리업</a:t>
            </a:r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en-US" altLang="ko-KR" sz="1500" b="1" dirty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1500" b="1" dirty="0">
                <a:solidFill>
                  <a:schemeClr val="tx1"/>
                </a:solidFill>
                <a:sym typeface="Wingdings" panose="05000000000000000000" pitchFamily="2" charset="2"/>
              </a:rPr>
              <a:t>맵 구조</a:t>
            </a:r>
            <a:r>
              <a:rPr lang="en-US" altLang="ko-KR" sz="1500" b="1" dirty="0">
                <a:solidFill>
                  <a:schemeClr val="tx1"/>
                </a:solidFill>
                <a:sym typeface="Wingdings" panose="05000000000000000000" pitchFamily="2" charset="2"/>
              </a:rPr>
              <a:t>, </a:t>
            </a:r>
            <a:r>
              <a:rPr lang="ko-KR" altLang="en-US" sz="1500" b="1" dirty="0">
                <a:solidFill>
                  <a:schemeClr val="tx1"/>
                </a:solidFill>
                <a:sym typeface="Wingdings" panose="05000000000000000000" pitchFamily="2" charset="2"/>
              </a:rPr>
              <a:t>게임 플레이 방식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1672F93-47B3-16EB-5369-543D39DD2B3F}"/>
              </a:ext>
            </a:extLst>
          </p:cNvPr>
          <p:cNvSpPr/>
          <p:nvPr/>
        </p:nvSpPr>
        <p:spPr>
          <a:xfrm>
            <a:off x="7625360" y="3717741"/>
            <a:ext cx="3870960" cy="2733859"/>
          </a:xfrm>
          <a:prstGeom prst="roundRect">
            <a:avLst>
              <a:gd name="adj" fmla="val 7457"/>
            </a:avLst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000" rIns="0" bIns="0" rtlCol="0" anchor="t" anchorCtr="0"/>
          <a:lstStyle/>
          <a:p>
            <a:pPr algn="ctr">
              <a:lnSpc>
                <a:spcPct val="114000"/>
              </a:lnSpc>
              <a:buSzPct val="120000"/>
            </a:pPr>
            <a:r>
              <a:rPr lang="ko-KR" altLang="en-US" b="1" dirty="0" err="1">
                <a:solidFill>
                  <a:schemeClr val="tx1"/>
                </a:solidFill>
              </a:rPr>
              <a:t>체인드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err="1">
                <a:solidFill>
                  <a:schemeClr val="tx1"/>
                </a:solidFill>
              </a:rPr>
              <a:t>투게더</a:t>
            </a:r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en-US" altLang="ko-KR" sz="1500" b="1" dirty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1500" b="1" dirty="0">
                <a:solidFill>
                  <a:schemeClr val="tx1"/>
                </a:solidFill>
                <a:sym typeface="Wingdings" panose="05000000000000000000" pitchFamily="2" charset="2"/>
              </a:rPr>
              <a:t>함정</a:t>
            </a:r>
            <a:r>
              <a:rPr lang="en-US" altLang="ko-KR" sz="1500" b="1" dirty="0">
                <a:solidFill>
                  <a:schemeClr val="tx1"/>
                </a:solidFill>
                <a:sym typeface="Wingdings" panose="05000000000000000000" pitchFamily="2" charset="2"/>
              </a:rPr>
              <a:t>, </a:t>
            </a:r>
            <a:r>
              <a:rPr lang="ko-KR" altLang="en-US" sz="1500" b="1" dirty="0">
                <a:solidFill>
                  <a:schemeClr val="tx1"/>
                </a:solidFill>
                <a:sym typeface="Wingdings" panose="05000000000000000000" pitchFamily="2" charset="2"/>
              </a:rPr>
              <a:t>플레이어 액션</a:t>
            </a:r>
            <a:r>
              <a:rPr lang="en-US" altLang="ko-KR" sz="1500" b="1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ko-KR" altLang="en-US" sz="1500" b="1" dirty="0" err="1">
                <a:solidFill>
                  <a:schemeClr val="tx1"/>
                </a:solidFill>
                <a:sym typeface="Wingdings" panose="05000000000000000000" pitchFamily="2" charset="2"/>
              </a:rPr>
              <a:t>파쿠르</a:t>
            </a:r>
            <a:r>
              <a:rPr lang="ko-KR" altLang="en-US" sz="1500" b="1" dirty="0">
                <a:solidFill>
                  <a:schemeClr val="tx1"/>
                </a:solidFill>
                <a:sym typeface="Wingdings" panose="05000000000000000000" pitchFamily="2" charset="2"/>
              </a:rPr>
              <a:t> 등</a:t>
            </a:r>
            <a:r>
              <a:rPr lang="en-US" altLang="ko-KR" sz="1500" b="1" dirty="0">
                <a:solidFill>
                  <a:schemeClr val="tx1"/>
                </a:solidFill>
                <a:sym typeface="Wingdings" panose="05000000000000000000" pitchFamily="2" charset="2"/>
              </a:rPr>
              <a:t>) </a:t>
            </a:r>
            <a:br>
              <a:rPr lang="en-US" altLang="ko-KR" b="1" dirty="0">
                <a:solidFill>
                  <a:schemeClr val="tx1"/>
                </a:solidFill>
              </a:rPr>
            </a:br>
            <a:br>
              <a:rPr lang="en-US" altLang="ko-KR" b="1" dirty="0">
                <a:solidFill>
                  <a:schemeClr val="tx1"/>
                </a:solidFill>
              </a:rPr>
            </a:br>
            <a:br>
              <a:rPr lang="en-US" altLang="ko-KR" b="1" dirty="0">
                <a:solidFill>
                  <a:schemeClr val="tx1"/>
                </a:solidFill>
              </a:rPr>
            </a:b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5763005-13B8-9346-5467-C143647159D1}"/>
              </a:ext>
            </a:extLst>
          </p:cNvPr>
          <p:cNvSpPr/>
          <p:nvPr/>
        </p:nvSpPr>
        <p:spPr>
          <a:xfrm>
            <a:off x="3576320" y="1943150"/>
            <a:ext cx="119888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목표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838CB69-C9BC-3269-B9F1-8DC8A860222C}"/>
              </a:ext>
            </a:extLst>
          </p:cNvPr>
          <p:cNvSpPr/>
          <p:nvPr/>
        </p:nvSpPr>
        <p:spPr>
          <a:xfrm>
            <a:off x="3576320" y="2830445"/>
            <a:ext cx="119888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흐름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9E2071C-9849-64DB-F19A-7A3916ABD2EC}"/>
              </a:ext>
            </a:extLst>
          </p:cNvPr>
          <p:cNvSpPr/>
          <p:nvPr/>
        </p:nvSpPr>
        <p:spPr>
          <a:xfrm>
            <a:off x="4775200" y="4912735"/>
            <a:ext cx="1473200" cy="8737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5FADBEE-7383-1305-3AE6-8EA45F4A3773}"/>
              </a:ext>
            </a:extLst>
          </p:cNvPr>
          <p:cNvSpPr/>
          <p:nvPr/>
        </p:nvSpPr>
        <p:spPr>
          <a:xfrm>
            <a:off x="8824240" y="4912735"/>
            <a:ext cx="1473200" cy="8737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사진</a:t>
            </a:r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C7707334-5E69-0F0A-39C6-163F647E1E4C}"/>
              </a:ext>
            </a:extLst>
          </p:cNvPr>
          <p:cNvSpPr/>
          <p:nvPr/>
        </p:nvSpPr>
        <p:spPr>
          <a:xfrm>
            <a:off x="11818800" y="6542314"/>
            <a:ext cx="352880" cy="260713"/>
          </a:xfrm>
          <a:prstGeom prst="round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sz="1100" dirty="0">
                <a:solidFill>
                  <a:schemeClr val="tx1"/>
                </a:solidFill>
              </a:rPr>
              <a:t>4</a:t>
            </a:r>
          </a:p>
          <a:p>
            <a:pPr algn="ctr">
              <a:buSzPct val="120000"/>
            </a:pPr>
            <a:endParaRPr lang="ko-KR" altLang="en-US" sz="1100" dirty="0">
              <a:solidFill>
                <a:schemeClr val="tx1"/>
              </a:solidFill>
            </a:endParaRPr>
          </a:p>
        </p:txBody>
      </p:sp>
      <p:pic>
        <p:nvPicPr>
          <p:cNvPr id="1026" name="Picture 2" descr="Only Up! - 나무위키">
            <a:extLst>
              <a:ext uri="{FF2B5EF4-FFF2-40B4-BE49-F238E27FC236}">
                <a16:creationId xmlns:a16="http://schemas.microsoft.com/office/drawing/2014/main" id="{F6AE2137-ABA0-EC93-D1E8-FE34CA0E2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937" y="4627789"/>
            <a:ext cx="3133725" cy="145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hained Together - 나무위키">
            <a:extLst>
              <a:ext uri="{FF2B5EF4-FFF2-40B4-BE49-F238E27FC236}">
                <a16:creationId xmlns:a16="http://schemas.microsoft.com/office/drawing/2014/main" id="{DAA98001-20BF-C259-DF7C-9CAAA5E73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7135" y="4627789"/>
            <a:ext cx="2828925" cy="145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473B0EA-5638-3D6E-483E-FAB4E35CA94F}"/>
              </a:ext>
            </a:extLst>
          </p:cNvPr>
          <p:cNvSpPr/>
          <p:nvPr/>
        </p:nvSpPr>
        <p:spPr>
          <a:xfrm>
            <a:off x="3576320" y="1943150"/>
            <a:ext cx="7920000" cy="72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76000" tIns="0" rIns="0" bIns="0" rtlCol="0" anchor="ctr"/>
          <a:lstStyle/>
          <a:p>
            <a:pPr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플레이어가 탑 정상에 도달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934D2E3-6ABA-F729-EE8F-30A421E5D07B}"/>
              </a:ext>
            </a:extLst>
          </p:cNvPr>
          <p:cNvSpPr/>
          <p:nvPr/>
        </p:nvSpPr>
        <p:spPr>
          <a:xfrm>
            <a:off x="3576320" y="2830445"/>
            <a:ext cx="7920000" cy="72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76000" tIns="0" rIns="0" bIns="0" rtlCol="0" anchor="ctr"/>
          <a:lstStyle/>
          <a:p>
            <a:pPr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다양한 스테이지를 클리어해 나가며 위로 올라간다</a:t>
            </a:r>
          </a:p>
        </p:txBody>
      </p:sp>
    </p:spTree>
    <p:extLst>
      <p:ext uri="{BB962C8B-B14F-4D97-AF65-F5344CB8AC3E}">
        <p14:creationId xmlns:p14="http://schemas.microsoft.com/office/powerpoint/2010/main" val="646418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3BFE0-2DFE-791B-1D0F-89F88CA12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13718C-7B62-BFD4-8E53-5FEF7D45306A}"/>
              </a:ext>
            </a:extLst>
          </p:cNvPr>
          <p:cNvSpPr/>
          <p:nvPr/>
        </p:nvSpPr>
        <p:spPr>
          <a:xfrm>
            <a:off x="0" y="772886"/>
            <a:ext cx="12192000" cy="97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CEA289C-D64F-AAFA-905D-F68F5F73B41F}"/>
              </a:ext>
            </a:extLst>
          </p:cNvPr>
          <p:cNvSpPr/>
          <p:nvPr/>
        </p:nvSpPr>
        <p:spPr>
          <a:xfrm>
            <a:off x="141514" y="152401"/>
            <a:ext cx="9111343" cy="5225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342900" indent="-342900">
              <a:buSzPct val="120000"/>
              <a:buFont typeface="Wingdings" panose="05000000000000000000" pitchFamily="2" charset="2"/>
              <a:buChar char="§"/>
            </a:pPr>
            <a:r>
              <a:rPr lang="ko-KR" altLang="en-US" sz="2500" b="1" dirty="0">
                <a:solidFill>
                  <a:schemeClr val="tx1"/>
                </a:solidFill>
              </a:rPr>
              <a:t>기술 구현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70B8A80-B9C2-8118-F852-60F8C9192295}"/>
              </a:ext>
            </a:extLst>
          </p:cNvPr>
          <p:cNvSpPr/>
          <p:nvPr/>
        </p:nvSpPr>
        <p:spPr>
          <a:xfrm>
            <a:off x="588710" y="1058819"/>
            <a:ext cx="2042730" cy="7200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프로토타입 기능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95FD9516-CD78-D998-6946-E5EF4D1DDAEE}"/>
              </a:ext>
            </a:extLst>
          </p:cNvPr>
          <p:cNvSpPr/>
          <p:nvPr/>
        </p:nvSpPr>
        <p:spPr>
          <a:xfrm>
            <a:off x="4673600" y="1911357"/>
            <a:ext cx="6822720" cy="72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0" rIns="0" bIns="0" rtlCol="0" anchor="ctr"/>
          <a:lstStyle/>
          <a:p>
            <a:pPr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  </a:t>
            </a:r>
            <a:r>
              <a:rPr lang="en-US" altLang="ko-KR" b="1" dirty="0">
                <a:solidFill>
                  <a:schemeClr val="tx1"/>
                </a:solidFill>
              </a:rPr>
              <a:t>///////////</a:t>
            </a:r>
            <a:r>
              <a:rPr lang="ko-KR" altLang="en-US" b="1" dirty="0">
                <a:solidFill>
                  <a:schemeClr val="tx1"/>
                </a:solidFill>
              </a:rPr>
              <a:t>  </a:t>
            </a:r>
            <a:r>
              <a:rPr lang="en-US" altLang="ko-KR" b="1" dirty="0">
                <a:solidFill>
                  <a:schemeClr val="tx1"/>
                </a:solidFill>
              </a:rPr>
              <a:t>//////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F8268686-B9F7-E87C-DAE6-532C1DD868CF}"/>
              </a:ext>
            </a:extLst>
          </p:cNvPr>
          <p:cNvSpPr/>
          <p:nvPr/>
        </p:nvSpPr>
        <p:spPr>
          <a:xfrm>
            <a:off x="588710" y="1911357"/>
            <a:ext cx="2042730" cy="7200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사용 기술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987F4FD2-CBD9-BE6B-E4E9-32E8294ECA65}"/>
              </a:ext>
            </a:extLst>
          </p:cNvPr>
          <p:cNvSpPr/>
          <p:nvPr/>
        </p:nvSpPr>
        <p:spPr>
          <a:xfrm>
            <a:off x="588710" y="3616141"/>
            <a:ext cx="2042730" cy="72000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문제 해결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37CA88F-CC92-3A11-5731-A42DD2386F17}"/>
              </a:ext>
            </a:extLst>
          </p:cNvPr>
          <p:cNvSpPr/>
          <p:nvPr/>
        </p:nvSpPr>
        <p:spPr>
          <a:xfrm>
            <a:off x="2885440" y="1911357"/>
            <a:ext cx="162560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유니티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468F22FE-3FF1-5F56-2A09-B4582FFED87C}"/>
              </a:ext>
            </a:extLst>
          </p:cNvPr>
          <p:cNvSpPr/>
          <p:nvPr/>
        </p:nvSpPr>
        <p:spPr>
          <a:xfrm>
            <a:off x="11818800" y="6542314"/>
            <a:ext cx="352880" cy="260713"/>
          </a:xfrm>
          <a:prstGeom prst="round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sz="1100" dirty="0">
                <a:solidFill>
                  <a:schemeClr val="tx1"/>
                </a:solidFill>
              </a:rPr>
              <a:t>5</a:t>
            </a:r>
          </a:p>
          <a:p>
            <a:pPr algn="ctr">
              <a:buSzPct val="120000"/>
            </a:pP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12973CC5-31F7-7608-1B1F-09CE774EA0B3}"/>
              </a:ext>
            </a:extLst>
          </p:cNvPr>
          <p:cNvSpPr/>
          <p:nvPr/>
        </p:nvSpPr>
        <p:spPr>
          <a:xfrm>
            <a:off x="4673600" y="2763749"/>
            <a:ext cx="6822720" cy="72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0" rIns="0" bIns="0" rtlCol="0" anchor="ctr"/>
          <a:lstStyle/>
          <a:p>
            <a:pPr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  </a:t>
            </a:r>
            <a:r>
              <a:rPr lang="en-US" altLang="ko-KR" b="1" dirty="0">
                <a:solidFill>
                  <a:schemeClr val="tx1"/>
                </a:solidFill>
              </a:rPr>
              <a:t>///////////</a:t>
            </a:r>
            <a:r>
              <a:rPr lang="ko-KR" altLang="en-US" b="1" dirty="0">
                <a:solidFill>
                  <a:schemeClr val="tx1"/>
                </a:solidFill>
              </a:rPr>
              <a:t>  </a:t>
            </a:r>
            <a:r>
              <a:rPr lang="en-US" altLang="ko-KR" b="1" dirty="0">
                <a:solidFill>
                  <a:schemeClr val="tx1"/>
                </a:solidFill>
              </a:rPr>
              <a:t>//////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579DF0A-F37E-8F1C-09EE-A77ED5580008}"/>
              </a:ext>
            </a:extLst>
          </p:cNvPr>
          <p:cNvSpPr/>
          <p:nvPr/>
        </p:nvSpPr>
        <p:spPr>
          <a:xfrm>
            <a:off x="2885440" y="3616141"/>
            <a:ext cx="418592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캐릭터 움직임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 err="1">
                <a:solidFill>
                  <a:schemeClr val="tx1"/>
                </a:solidFill>
              </a:rPr>
              <a:t>파쿠르</a:t>
            </a:r>
            <a:r>
              <a:rPr lang="en-US" altLang="ko-KR" b="1" dirty="0">
                <a:solidFill>
                  <a:schemeClr val="tx1"/>
                </a:solidFill>
              </a:rPr>
              <a:t>) </a:t>
            </a:r>
            <a:r>
              <a:rPr lang="ko-KR" altLang="en-US" b="1" dirty="0">
                <a:solidFill>
                  <a:schemeClr val="tx1"/>
                </a:solidFill>
              </a:rPr>
              <a:t>제한 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1C4F7577-6963-F2F5-E168-9F1A03AD7BA5}"/>
              </a:ext>
            </a:extLst>
          </p:cNvPr>
          <p:cNvSpPr/>
          <p:nvPr/>
        </p:nvSpPr>
        <p:spPr>
          <a:xfrm>
            <a:off x="7310400" y="3616141"/>
            <a:ext cx="418592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아트 리소스 깨짐 발생 </a:t>
            </a:r>
          </a:p>
        </p:txBody>
      </p:sp>
      <p:sp>
        <p:nvSpPr>
          <p:cNvPr id="17" name="순서도: 병합 16">
            <a:extLst>
              <a:ext uri="{FF2B5EF4-FFF2-40B4-BE49-F238E27FC236}">
                <a16:creationId xmlns:a16="http://schemas.microsoft.com/office/drawing/2014/main" id="{1C4794A5-4455-6BAF-6F0E-919147BC5C7F}"/>
              </a:ext>
            </a:extLst>
          </p:cNvPr>
          <p:cNvSpPr/>
          <p:nvPr/>
        </p:nvSpPr>
        <p:spPr>
          <a:xfrm>
            <a:off x="4294400" y="4389120"/>
            <a:ext cx="1368000" cy="162000"/>
          </a:xfrm>
          <a:prstGeom prst="flowChartMerg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오각형 17">
            <a:extLst>
              <a:ext uri="{FF2B5EF4-FFF2-40B4-BE49-F238E27FC236}">
                <a16:creationId xmlns:a16="http://schemas.microsoft.com/office/drawing/2014/main" id="{70BBC80F-CBE7-9F2A-C239-DAAE7A14698D}"/>
              </a:ext>
            </a:extLst>
          </p:cNvPr>
          <p:cNvSpPr/>
          <p:nvPr/>
        </p:nvSpPr>
        <p:spPr>
          <a:xfrm>
            <a:off x="2885440" y="4698740"/>
            <a:ext cx="1764000" cy="1680888"/>
          </a:xfrm>
          <a:prstGeom prst="homePlate">
            <a:avLst>
              <a:gd name="adj" fmla="val 14647"/>
            </a:avLst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lnSpc>
                <a:spcPct val="120000"/>
              </a:lnSpc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어떤 문제 있었음</a:t>
            </a:r>
            <a:endParaRPr lang="en-US" altLang="ko-KR" sz="1500" dirty="0">
              <a:solidFill>
                <a:schemeClr val="tx1"/>
              </a:solidFill>
            </a:endParaRPr>
          </a:p>
          <a:p>
            <a:pPr algn="ctr" latinLnBrk="0">
              <a:lnSpc>
                <a:spcPct val="120000"/>
              </a:lnSpc>
              <a:buSzPct val="120000"/>
            </a:pPr>
            <a:r>
              <a:rPr lang="en-US" altLang="ko-KR" sz="1500" dirty="0" err="1">
                <a:solidFill>
                  <a:schemeClr val="tx1"/>
                </a:solidFill>
              </a:rPr>
              <a:t>Ddd</a:t>
            </a:r>
            <a:endParaRPr lang="en-US" altLang="ko-KR" sz="1500" dirty="0">
              <a:solidFill>
                <a:schemeClr val="tx1"/>
              </a:solidFill>
            </a:endParaRPr>
          </a:p>
          <a:p>
            <a:pPr algn="ctr" latinLnBrk="0">
              <a:lnSpc>
                <a:spcPct val="120000"/>
              </a:lnSpc>
              <a:buSzPct val="120000"/>
            </a:pPr>
            <a:r>
              <a:rPr lang="en-US" altLang="ko-KR" sz="1500" dirty="0" err="1">
                <a:solidFill>
                  <a:schemeClr val="tx1"/>
                </a:solidFill>
              </a:rPr>
              <a:t>Dddd</a:t>
            </a:r>
            <a:endParaRPr lang="en-US" altLang="ko-KR" sz="1500" dirty="0">
              <a:solidFill>
                <a:schemeClr val="tx1"/>
              </a:solidFill>
            </a:endParaRPr>
          </a:p>
          <a:p>
            <a:pPr algn="ctr" latinLnBrk="0">
              <a:lnSpc>
                <a:spcPct val="120000"/>
              </a:lnSpc>
              <a:buSzPct val="120000"/>
            </a:pPr>
            <a:r>
              <a:rPr lang="en-US" altLang="ko-KR" sz="1500" dirty="0" err="1">
                <a:solidFill>
                  <a:schemeClr val="tx1"/>
                </a:solidFill>
              </a:rPr>
              <a:t>ddddd</a:t>
            </a:r>
            <a:endParaRPr lang="ko-KR" altLang="en-US" sz="1500" dirty="0">
              <a:solidFill>
                <a:schemeClr val="tx1"/>
              </a:solidFill>
            </a:endParaRPr>
          </a:p>
        </p:txBody>
      </p:sp>
      <p:sp>
        <p:nvSpPr>
          <p:cNvPr id="19" name="화살표: 오각형 18">
            <a:extLst>
              <a:ext uri="{FF2B5EF4-FFF2-40B4-BE49-F238E27FC236}">
                <a16:creationId xmlns:a16="http://schemas.microsoft.com/office/drawing/2014/main" id="{4821207E-E7F7-B197-CFC8-1CA23E19CFCC}"/>
              </a:ext>
            </a:extLst>
          </p:cNvPr>
          <p:cNvSpPr/>
          <p:nvPr/>
        </p:nvSpPr>
        <p:spPr>
          <a:xfrm>
            <a:off x="4767360" y="4698740"/>
            <a:ext cx="2304000" cy="1680888"/>
          </a:xfrm>
          <a:prstGeom prst="homePlate">
            <a:avLst>
              <a:gd name="adj" fmla="val 0"/>
            </a:avLst>
          </a:prstGeom>
          <a:solidFill>
            <a:srgbClr val="D9F4FF"/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lnSpc>
                <a:spcPct val="125000"/>
              </a:lnSpc>
              <a:buSzPct val="120000"/>
            </a:pPr>
            <a:r>
              <a:rPr lang="ko-KR" altLang="en-US" sz="1500" b="1" dirty="0">
                <a:solidFill>
                  <a:schemeClr val="tx1"/>
                </a:solidFill>
              </a:rPr>
              <a:t>어떻게 </a:t>
            </a:r>
            <a:r>
              <a:rPr lang="ko-KR" altLang="en-US" sz="1500" b="1" dirty="0" err="1">
                <a:solidFill>
                  <a:schemeClr val="tx1"/>
                </a:solidFill>
              </a:rPr>
              <a:t>해결햇음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 latinLnBrk="0">
              <a:lnSpc>
                <a:spcPct val="125000"/>
              </a:lnSpc>
              <a:buSzPct val="120000"/>
            </a:pPr>
            <a:r>
              <a:rPr lang="ko-KR" altLang="en-US" sz="1500" b="1" dirty="0" err="1">
                <a:solidFill>
                  <a:schemeClr val="tx1"/>
                </a:solidFill>
              </a:rPr>
              <a:t>ㅇㅇ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 latinLnBrk="0">
              <a:lnSpc>
                <a:spcPct val="125000"/>
              </a:lnSpc>
              <a:buSzPct val="120000"/>
            </a:pPr>
            <a:r>
              <a:rPr lang="ko-KR" altLang="en-US" sz="1500" b="1" dirty="0" err="1">
                <a:solidFill>
                  <a:schemeClr val="tx1"/>
                </a:solidFill>
              </a:rPr>
              <a:t>ㅇㅇ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 latinLnBrk="0">
              <a:lnSpc>
                <a:spcPct val="125000"/>
              </a:lnSpc>
              <a:buSzPct val="120000"/>
            </a:pPr>
            <a:endParaRPr lang="en-US" altLang="ko-KR" sz="1500" b="1" dirty="0">
              <a:solidFill>
                <a:schemeClr val="tx1"/>
              </a:solidFill>
            </a:endParaRPr>
          </a:p>
          <a:p>
            <a:pPr algn="ctr" latinLnBrk="0">
              <a:lnSpc>
                <a:spcPct val="125000"/>
              </a:lnSpc>
              <a:buSzPct val="120000"/>
            </a:pPr>
            <a:r>
              <a:rPr lang="ko-KR" altLang="en-US" sz="1500" b="1" dirty="0" err="1">
                <a:solidFill>
                  <a:schemeClr val="tx1"/>
                </a:solidFill>
              </a:rPr>
              <a:t>ㅇㅇㅇ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23" name="순서도: 병합 22">
            <a:extLst>
              <a:ext uri="{FF2B5EF4-FFF2-40B4-BE49-F238E27FC236}">
                <a16:creationId xmlns:a16="http://schemas.microsoft.com/office/drawing/2014/main" id="{253BF127-49B7-2D26-1FA3-C9A53C71CEB2}"/>
              </a:ext>
            </a:extLst>
          </p:cNvPr>
          <p:cNvSpPr/>
          <p:nvPr/>
        </p:nvSpPr>
        <p:spPr>
          <a:xfrm>
            <a:off x="8719360" y="4389120"/>
            <a:ext cx="1368000" cy="162000"/>
          </a:xfrm>
          <a:prstGeom prst="flowChartMerg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오각형 23">
            <a:extLst>
              <a:ext uri="{FF2B5EF4-FFF2-40B4-BE49-F238E27FC236}">
                <a16:creationId xmlns:a16="http://schemas.microsoft.com/office/drawing/2014/main" id="{4DC295F2-E54D-E88C-EC8B-3B03CEA0CD15}"/>
              </a:ext>
            </a:extLst>
          </p:cNvPr>
          <p:cNvSpPr/>
          <p:nvPr/>
        </p:nvSpPr>
        <p:spPr>
          <a:xfrm>
            <a:off x="7310400" y="4698740"/>
            <a:ext cx="1764000" cy="1680888"/>
          </a:xfrm>
          <a:prstGeom prst="homePlate">
            <a:avLst>
              <a:gd name="adj" fmla="val 14647"/>
            </a:avLst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lnSpc>
                <a:spcPct val="120000"/>
              </a:lnSpc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아트 리소스</a:t>
            </a:r>
            <a:endParaRPr lang="en-US" altLang="ko-KR" sz="1500" dirty="0">
              <a:solidFill>
                <a:schemeClr val="tx1"/>
              </a:solidFill>
            </a:endParaRPr>
          </a:p>
          <a:p>
            <a:pPr algn="ctr" latinLnBrk="0">
              <a:lnSpc>
                <a:spcPct val="120000"/>
              </a:lnSpc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색깔이 깨지는</a:t>
            </a:r>
            <a:endParaRPr lang="en-US" altLang="ko-KR" sz="1500" dirty="0">
              <a:solidFill>
                <a:schemeClr val="tx1"/>
              </a:solidFill>
            </a:endParaRPr>
          </a:p>
          <a:p>
            <a:pPr algn="ctr" latinLnBrk="0">
              <a:lnSpc>
                <a:spcPct val="120000"/>
              </a:lnSpc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현상 발생</a:t>
            </a:r>
            <a:endParaRPr lang="en-US" altLang="ko-KR" sz="1500" dirty="0">
              <a:solidFill>
                <a:schemeClr val="tx1"/>
              </a:solidFill>
            </a:endParaRPr>
          </a:p>
        </p:txBody>
      </p:sp>
      <p:sp>
        <p:nvSpPr>
          <p:cNvPr id="26" name="화살표: 오각형 25">
            <a:extLst>
              <a:ext uri="{FF2B5EF4-FFF2-40B4-BE49-F238E27FC236}">
                <a16:creationId xmlns:a16="http://schemas.microsoft.com/office/drawing/2014/main" id="{F19E01D9-5FAB-4791-3FF4-C1902E39EE85}"/>
              </a:ext>
            </a:extLst>
          </p:cNvPr>
          <p:cNvSpPr/>
          <p:nvPr/>
        </p:nvSpPr>
        <p:spPr>
          <a:xfrm>
            <a:off x="9192320" y="4698740"/>
            <a:ext cx="2304000" cy="1680888"/>
          </a:xfrm>
          <a:prstGeom prst="homePlate">
            <a:avLst>
              <a:gd name="adj" fmla="val 0"/>
            </a:avLst>
          </a:prstGeom>
          <a:solidFill>
            <a:srgbClr val="D9F4FF"/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lnSpc>
                <a:spcPct val="125000"/>
              </a:lnSpc>
              <a:buSzPct val="120000"/>
            </a:pPr>
            <a:r>
              <a:rPr lang="en-US" altLang="ko-KR" sz="1500" b="1" dirty="0">
                <a:solidFill>
                  <a:schemeClr val="tx1"/>
                </a:solidFill>
              </a:rPr>
              <a:t>Render Pipeline</a:t>
            </a:r>
          </a:p>
          <a:p>
            <a:pPr algn="ctr" latinLnBrk="0">
              <a:lnSpc>
                <a:spcPct val="125000"/>
              </a:lnSpc>
              <a:buSzPct val="120000"/>
            </a:pPr>
            <a:r>
              <a:rPr lang="en-US" altLang="ko-KR" sz="1500" b="1" dirty="0">
                <a:solidFill>
                  <a:schemeClr val="tx1"/>
                </a:solidFill>
              </a:rPr>
              <a:t>Converter </a:t>
            </a:r>
            <a:r>
              <a:rPr lang="ko-KR" altLang="en-US" sz="1500" b="1" dirty="0">
                <a:solidFill>
                  <a:schemeClr val="tx1"/>
                </a:solidFill>
              </a:rPr>
              <a:t>창에서</a:t>
            </a:r>
            <a:br>
              <a:rPr lang="en-US" altLang="ko-KR" sz="1500" b="1" dirty="0">
                <a:solidFill>
                  <a:schemeClr val="tx1"/>
                </a:solidFill>
              </a:rPr>
            </a:br>
            <a:r>
              <a:rPr lang="en-US" altLang="ko-KR" sz="1500" b="1" dirty="0">
                <a:solidFill>
                  <a:schemeClr val="tx1"/>
                </a:solidFill>
              </a:rPr>
              <a:t>Built In</a:t>
            </a:r>
            <a:r>
              <a:rPr lang="ko-KR" altLang="en-US" sz="1500" b="1" dirty="0">
                <a:solidFill>
                  <a:schemeClr val="tx1"/>
                </a:solidFill>
              </a:rPr>
              <a:t>을 </a:t>
            </a:r>
            <a:r>
              <a:rPr lang="en-US" altLang="ko-KR" sz="1500" b="1" dirty="0">
                <a:solidFill>
                  <a:schemeClr val="tx1"/>
                </a:solidFill>
              </a:rPr>
              <a:t>URP </a:t>
            </a:r>
            <a:r>
              <a:rPr lang="ko-KR" altLang="en-US" sz="1500" b="1" dirty="0">
                <a:solidFill>
                  <a:schemeClr val="tx1"/>
                </a:solidFill>
              </a:rPr>
              <a:t>로 전환</a:t>
            </a:r>
            <a:r>
              <a:rPr lang="en-US" altLang="ko-KR" sz="1500" b="1" dirty="0">
                <a:solidFill>
                  <a:schemeClr val="tx1"/>
                </a:solidFill>
              </a:rPr>
              <a:t>,</a:t>
            </a:r>
          </a:p>
          <a:p>
            <a:pPr algn="ctr" latinLnBrk="0">
              <a:lnSpc>
                <a:spcPct val="125000"/>
              </a:lnSpc>
              <a:buSzPct val="120000"/>
            </a:pPr>
            <a:r>
              <a:rPr lang="ko-KR" altLang="en-US" sz="1500" b="1" dirty="0" err="1">
                <a:solidFill>
                  <a:schemeClr val="tx1"/>
                </a:solidFill>
              </a:rPr>
              <a:t>마테리얼</a:t>
            </a:r>
            <a:r>
              <a:rPr lang="ko-KR" altLang="en-US" sz="1500" b="1" dirty="0">
                <a:solidFill>
                  <a:schemeClr val="tx1"/>
                </a:solidFill>
              </a:rPr>
              <a:t> </a:t>
            </a:r>
            <a:r>
              <a:rPr lang="ko-KR" altLang="en-US" sz="1500" b="1" dirty="0" err="1">
                <a:solidFill>
                  <a:schemeClr val="tx1"/>
                </a:solidFill>
              </a:rPr>
              <a:t>업글</a:t>
            </a:r>
            <a:r>
              <a:rPr lang="ko-KR" altLang="en-US" sz="1500" b="1" dirty="0">
                <a:solidFill>
                  <a:schemeClr val="tx1"/>
                </a:solidFill>
              </a:rPr>
              <a:t> 후</a:t>
            </a:r>
            <a:endParaRPr lang="en-US" altLang="ko-KR" sz="1500" b="1" dirty="0">
              <a:solidFill>
                <a:schemeClr val="tx1"/>
              </a:solidFill>
            </a:endParaRPr>
          </a:p>
          <a:p>
            <a:pPr algn="ctr" latinLnBrk="0">
              <a:lnSpc>
                <a:spcPct val="125000"/>
              </a:lnSpc>
              <a:buSzPct val="120000"/>
            </a:pPr>
            <a:r>
              <a:rPr lang="ko-KR" altLang="en-US" sz="1500" b="1" dirty="0">
                <a:solidFill>
                  <a:schemeClr val="tx1"/>
                </a:solidFill>
              </a:rPr>
              <a:t>변환하여 해결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C7ACDA6-0BE4-433F-BE88-54AEC0D52BED}"/>
              </a:ext>
            </a:extLst>
          </p:cNvPr>
          <p:cNvSpPr/>
          <p:nvPr/>
        </p:nvSpPr>
        <p:spPr>
          <a:xfrm>
            <a:off x="2885440" y="1075500"/>
            <a:ext cx="8610880" cy="72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기초적인 캐릭터 외형</a:t>
            </a:r>
            <a:r>
              <a:rPr lang="en-US" altLang="ko-KR" b="1" dirty="0">
                <a:solidFill>
                  <a:schemeClr val="tx1"/>
                </a:solidFill>
              </a:rPr>
              <a:t>/</a:t>
            </a:r>
            <a:r>
              <a:rPr lang="ko-KR" altLang="en-US" b="1" dirty="0">
                <a:solidFill>
                  <a:schemeClr val="tx1"/>
                </a:solidFill>
              </a:rPr>
              <a:t>움직임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발판</a:t>
            </a:r>
            <a:r>
              <a:rPr lang="en-US" altLang="ko-KR" b="1" dirty="0">
                <a:solidFill>
                  <a:schemeClr val="tx1"/>
                </a:solidFill>
              </a:rPr>
              <a:t>/</a:t>
            </a:r>
            <a:r>
              <a:rPr lang="ko-KR" altLang="en-US" b="1" dirty="0">
                <a:solidFill>
                  <a:schemeClr val="tx1"/>
                </a:solidFill>
              </a:rPr>
              <a:t>함정 구현</a:t>
            </a:r>
          </a:p>
        </p:txBody>
      </p:sp>
    </p:spTree>
    <p:extLst>
      <p:ext uri="{BB962C8B-B14F-4D97-AF65-F5344CB8AC3E}">
        <p14:creationId xmlns:p14="http://schemas.microsoft.com/office/powerpoint/2010/main" val="4223082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F1739-707A-20DF-4D46-F772D2CF3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04E32A6-DF2D-0590-4E57-7E6F1A57EEDA}"/>
              </a:ext>
            </a:extLst>
          </p:cNvPr>
          <p:cNvSpPr/>
          <p:nvPr/>
        </p:nvSpPr>
        <p:spPr>
          <a:xfrm>
            <a:off x="0" y="772886"/>
            <a:ext cx="12192000" cy="97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C863C5-78E5-904E-8A88-6958A9CBB946}"/>
              </a:ext>
            </a:extLst>
          </p:cNvPr>
          <p:cNvSpPr/>
          <p:nvPr/>
        </p:nvSpPr>
        <p:spPr>
          <a:xfrm>
            <a:off x="141514" y="152401"/>
            <a:ext cx="9111343" cy="5225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342900" indent="-342900">
              <a:buSzPct val="120000"/>
              <a:buFont typeface="Wingdings" panose="05000000000000000000" pitchFamily="2" charset="2"/>
              <a:buChar char="§"/>
            </a:pPr>
            <a:r>
              <a:rPr lang="ko-KR" altLang="en-US" sz="2500" b="1" dirty="0">
                <a:solidFill>
                  <a:schemeClr val="tx1"/>
                </a:solidFill>
              </a:rPr>
              <a:t>아트 및 </a:t>
            </a:r>
            <a:r>
              <a:rPr lang="en-US" altLang="ko-KR" sz="2500" b="1" dirty="0">
                <a:solidFill>
                  <a:schemeClr val="tx1"/>
                </a:solidFill>
              </a:rPr>
              <a:t>UI</a:t>
            </a:r>
            <a:endParaRPr lang="ko-KR" altLang="en-US" sz="2500" b="1" dirty="0">
              <a:solidFill>
                <a:schemeClr val="tx1"/>
              </a:solidFill>
            </a:endParaRPr>
          </a:p>
        </p:txBody>
      </p:sp>
      <p:pic>
        <p:nvPicPr>
          <p:cNvPr id="2050" name="Picture 2" descr="중세 시대 전장을 체험할 수 있는 Chivalry 2 - Unreal Engine">
            <a:extLst>
              <a:ext uri="{FF2B5EF4-FFF2-40B4-BE49-F238E27FC236}">
                <a16:creationId xmlns:a16="http://schemas.microsoft.com/office/drawing/2014/main" id="{28C989C5-6740-3B94-1C65-025C88620799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406" y="999308"/>
            <a:ext cx="5400000" cy="2520000"/>
          </a:xfrm>
          <a:prstGeom prst="rect">
            <a:avLst/>
          </a:prstGeom>
          <a:noFill/>
          <a:ln w="254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5EE562C-5860-EEFA-8BB1-DF398E217379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39466" y="3933481"/>
            <a:ext cx="5454000" cy="2530800"/>
          </a:xfrm>
          <a:prstGeom prst="rect">
            <a:avLst/>
          </a:prstGeom>
          <a:ln w="25400">
            <a:solidFill>
              <a:schemeClr val="bg1"/>
            </a:solidFill>
          </a:ln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F290980-3389-9326-C81C-BBFB1F656E87}"/>
              </a:ext>
            </a:extLst>
          </p:cNvPr>
          <p:cNvSpPr/>
          <p:nvPr/>
        </p:nvSpPr>
        <p:spPr>
          <a:xfrm>
            <a:off x="281326" y="999308"/>
            <a:ext cx="360000" cy="2520000"/>
          </a:xfrm>
          <a:prstGeom prst="roundRect">
            <a:avLst>
              <a:gd name="adj" fmla="val 0"/>
            </a:avLst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30000"/>
              </a:lnSpc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컨셉 아트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573DE52-9D55-3815-D4E6-A4AD96F4582E}"/>
              </a:ext>
            </a:extLst>
          </p:cNvPr>
          <p:cNvSpPr/>
          <p:nvPr/>
        </p:nvSpPr>
        <p:spPr>
          <a:xfrm>
            <a:off x="281326" y="3933481"/>
            <a:ext cx="360000" cy="2520000"/>
          </a:xfrm>
          <a:prstGeom prst="roundRect">
            <a:avLst>
              <a:gd name="adj" fmla="val 0"/>
            </a:avLst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30000"/>
              </a:lnSpc>
              <a:buSzPct val="120000"/>
            </a:pPr>
            <a:r>
              <a:rPr lang="en-US" altLang="ko-KR" b="1" dirty="0">
                <a:solidFill>
                  <a:schemeClr val="tx1"/>
                </a:solidFill>
              </a:rPr>
              <a:t>UI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51E39F3-6BC9-D838-8B55-E3DD10B0ACDF}"/>
              </a:ext>
            </a:extLst>
          </p:cNvPr>
          <p:cNvSpPr/>
          <p:nvPr/>
        </p:nvSpPr>
        <p:spPr>
          <a:xfrm>
            <a:off x="6299574" y="999308"/>
            <a:ext cx="5580000" cy="417756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실제 적용 리소스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8B1EF4AD-824D-73E3-F75D-A04E615E5CFC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273856" y="4310898"/>
            <a:ext cx="1225100" cy="1602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D7C26CF8-5B56-B8E7-4915-4739CE08D187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rcRect l="4786"/>
          <a:stretch/>
        </p:blipFill>
        <p:spPr>
          <a:xfrm>
            <a:off x="9696497" y="4310898"/>
            <a:ext cx="2183077" cy="160200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00706468-F9FB-786A-2691-FB4DDE4BE36B}"/>
              </a:ext>
            </a:extLst>
          </p:cNvPr>
          <p:cNvPicPr preferRelativeResize="0"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6299574" y="4310898"/>
            <a:ext cx="1797742" cy="1602000"/>
          </a:xfrm>
          <a:prstGeom prst="rect">
            <a:avLst/>
          </a:prstGeom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E9220F16-0991-3E59-06D5-0E37EC15302F}"/>
              </a:ext>
            </a:extLst>
          </p:cNvPr>
          <p:cNvSpPr/>
          <p:nvPr/>
        </p:nvSpPr>
        <p:spPr>
          <a:xfrm>
            <a:off x="6474635" y="6017481"/>
            <a:ext cx="1447623" cy="396000"/>
          </a:xfrm>
          <a:prstGeom prst="roundRect">
            <a:avLst>
              <a:gd name="adj" fmla="val 15"/>
            </a:avLst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lnSpc>
                <a:spcPct val="120000"/>
              </a:lnSpc>
              <a:buSzPct val="120000"/>
            </a:pPr>
            <a:r>
              <a:rPr lang="ko-KR" altLang="en-US" sz="1400" b="1" spc="-50" dirty="0">
                <a:solidFill>
                  <a:schemeClr val="tx1"/>
                </a:solidFill>
              </a:rPr>
              <a:t>나무 상자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58C8F4B0-87B0-E4C7-D332-8CF8C028DCB7}"/>
              </a:ext>
            </a:extLst>
          </p:cNvPr>
          <p:cNvSpPr/>
          <p:nvPr/>
        </p:nvSpPr>
        <p:spPr>
          <a:xfrm>
            <a:off x="8396633" y="6017481"/>
            <a:ext cx="959226" cy="396000"/>
          </a:xfrm>
          <a:prstGeom prst="roundRect">
            <a:avLst>
              <a:gd name="adj" fmla="val 15"/>
            </a:avLst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lnSpc>
                <a:spcPct val="120000"/>
              </a:lnSpc>
              <a:buSzPct val="120000"/>
            </a:pPr>
            <a:r>
              <a:rPr lang="ko-KR" altLang="en-US" sz="1400" b="1" spc="-50" dirty="0">
                <a:solidFill>
                  <a:schemeClr val="tx1"/>
                </a:solidFill>
              </a:rPr>
              <a:t>나무 통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5FE2280-D90D-AF2D-D152-C41E4D9CC2B6}"/>
              </a:ext>
            </a:extLst>
          </p:cNvPr>
          <p:cNvSpPr/>
          <p:nvPr/>
        </p:nvSpPr>
        <p:spPr>
          <a:xfrm>
            <a:off x="10064224" y="6017481"/>
            <a:ext cx="1447623" cy="396000"/>
          </a:xfrm>
          <a:prstGeom prst="roundRect">
            <a:avLst>
              <a:gd name="adj" fmla="val 15"/>
            </a:avLst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lnSpc>
                <a:spcPct val="120000"/>
              </a:lnSpc>
              <a:buSzPct val="120000"/>
            </a:pPr>
            <a:r>
              <a:rPr lang="ko-KR" altLang="en-US" sz="1400" b="1" spc="-50" dirty="0">
                <a:solidFill>
                  <a:schemeClr val="tx1"/>
                </a:solidFill>
              </a:rPr>
              <a:t>돌 발판</a:t>
            </a:r>
          </a:p>
        </p:txBody>
      </p:sp>
      <p:pic>
        <p:nvPicPr>
          <p:cNvPr id="14" name="그림 13" descr="하늘, 건물, 실린더, 타워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F442DB7-CE09-5D99-79BA-92434D9BAE32}"/>
              </a:ext>
            </a:extLst>
          </p:cNvPr>
          <p:cNvPicPr preferRelativeResize="0"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574" y="1545514"/>
            <a:ext cx="2217032" cy="2124000"/>
          </a:xfrm>
          <a:prstGeom prst="rect">
            <a:avLst/>
          </a:prstGeom>
        </p:spPr>
      </p:pic>
      <p:pic>
        <p:nvPicPr>
          <p:cNvPr id="24" name="그림 23" descr="건물, 그레이, 지상, 돌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6DA7521-CA0E-DAD3-E250-7D2FE2AFC8AB}"/>
              </a:ext>
            </a:extLst>
          </p:cNvPr>
          <p:cNvPicPr preferRelativeResize="0"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6656" y="1545514"/>
            <a:ext cx="2262918" cy="2124000"/>
          </a:xfrm>
          <a:prstGeom prst="rect">
            <a:avLst/>
          </a:prstGeom>
        </p:spPr>
      </p:pic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8C91F521-4795-B7B0-A7C8-B4C44D192328}"/>
              </a:ext>
            </a:extLst>
          </p:cNvPr>
          <p:cNvSpPr/>
          <p:nvPr/>
        </p:nvSpPr>
        <p:spPr>
          <a:xfrm>
            <a:off x="6684279" y="3709799"/>
            <a:ext cx="1447623" cy="396000"/>
          </a:xfrm>
          <a:prstGeom prst="roundRect">
            <a:avLst>
              <a:gd name="adj" fmla="val 15"/>
            </a:avLst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lnSpc>
                <a:spcPct val="120000"/>
              </a:lnSpc>
              <a:buSzPct val="120000"/>
            </a:pPr>
            <a:r>
              <a:rPr lang="ko-KR" altLang="en-US" sz="1400" b="1" spc="-50" dirty="0">
                <a:solidFill>
                  <a:schemeClr val="tx1"/>
                </a:solidFill>
              </a:rPr>
              <a:t>탑 외벽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18282BDD-4C3B-9606-0FFF-C0A2A40CBFE9}"/>
              </a:ext>
            </a:extLst>
          </p:cNvPr>
          <p:cNvSpPr/>
          <p:nvPr/>
        </p:nvSpPr>
        <p:spPr>
          <a:xfrm>
            <a:off x="10024304" y="3709799"/>
            <a:ext cx="1447623" cy="396000"/>
          </a:xfrm>
          <a:prstGeom prst="roundRect">
            <a:avLst>
              <a:gd name="adj" fmla="val 15"/>
            </a:avLst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lnSpc>
                <a:spcPct val="120000"/>
              </a:lnSpc>
              <a:buSzPct val="120000"/>
            </a:pPr>
            <a:r>
              <a:rPr lang="ko-KR" altLang="en-US" sz="1400" b="1" spc="-50" dirty="0">
                <a:solidFill>
                  <a:schemeClr val="tx1"/>
                </a:solidFill>
              </a:rPr>
              <a:t>탑 바닥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FA14C3C6-7C3A-F815-7D04-985C3F6724D3}"/>
              </a:ext>
            </a:extLst>
          </p:cNvPr>
          <p:cNvCxnSpPr>
            <a:cxnSpLocks/>
          </p:cNvCxnSpPr>
          <p:nvPr/>
        </p:nvCxnSpPr>
        <p:spPr>
          <a:xfrm>
            <a:off x="9059094" y="1545514"/>
            <a:ext cx="0" cy="22320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BF873A74-FAD9-7A12-7A68-4EA7026CF24F}"/>
              </a:ext>
            </a:extLst>
          </p:cNvPr>
          <p:cNvSpPr/>
          <p:nvPr/>
        </p:nvSpPr>
        <p:spPr>
          <a:xfrm>
            <a:off x="11818800" y="6542314"/>
            <a:ext cx="352880" cy="260713"/>
          </a:xfrm>
          <a:prstGeom prst="round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sz="1100" dirty="0">
                <a:solidFill>
                  <a:schemeClr val="tx1"/>
                </a:solidFill>
              </a:rPr>
              <a:t>6</a:t>
            </a:r>
          </a:p>
          <a:p>
            <a:pPr algn="ctr">
              <a:buSzPct val="120000"/>
            </a:pPr>
            <a:endParaRPr lang="ko-KR" alt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577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603E0A-0319-D191-5EB6-D99DB509E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370B03C-F075-83A1-2935-54C67CBD76C6}"/>
              </a:ext>
            </a:extLst>
          </p:cNvPr>
          <p:cNvSpPr/>
          <p:nvPr/>
        </p:nvSpPr>
        <p:spPr>
          <a:xfrm>
            <a:off x="0" y="772886"/>
            <a:ext cx="12192000" cy="97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C70A29B-BD08-714D-E9EF-5A1EC942B5C3}"/>
              </a:ext>
            </a:extLst>
          </p:cNvPr>
          <p:cNvSpPr/>
          <p:nvPr/>
        </p:nvSpPr>
        <p:spPr>
          <a:xfrm>
            <a:off x="141514" y="152401"/>
            <a:ext cx="9111343" cy="5225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342900" indent="-342900">
              <a:buSzPct val="120000"/>
              <a:buFont typeface="Wingdings" panose="05000000000000000000" pitchFamily="2" charset="2"/>
              <a:buChar char="§"/>
            </a:pPr>
            <a:r>
              <a:rPr lang="ko-KR" altLang="en-US" sz="2500" b="1" dirty="0">
                <a:solidFill>
                  <a:schemeClr val="tx1"/>
                </a:solidFill>
              </a:rPr>
              <a:t>진행 상황 및 역할 분담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D696A90-3CCF-B2B3-17C0-4BFDAB18FD4C}"/>
              </a:ext>
            </a:extLst>
          </p:cNvPr>
          <p:cNvSpPr/>
          <p:nvPr/>
        </p:nvSpPr>
        <p:spPr>
          <a:xfrm>
            <a:off x="11818800" y="6542314"/>
            <a:ext cx="352880" cy="260713"/>
          </a:xfrm>
          <a:prstGeom prst="round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sz="1100" dirty="0">
                <a:solidFill>
                  <a:schemeClr val="tx1"/>
                </a:solidFill>
              </a:rPr>
              <a:t>7</a:t>
            </a:r>
          </a:p>
          <a:p>
            <a:pPr algn="ctr">
              <a:buSzPct val="120000"/>
            </a:pP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C54937B-88B4-74ED-0363-3D2C7746EB17}"/>
              </a:ext>
            </a:extLst>
          </p:cNvPr>
          <p:cNvSpPr/>
          <p:nvPr/>
        </p:nvSpPr>
        <p:spPr>
          <a:xfrm>
            <a:off x="345909" y="968828"/>
            <a:ext cx="5400000" cy="417756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전체 개발 현황 </a:t>
            </a: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진척도 </a:t>
            </a:r>
            <a:r>
              <a:rPr lang="en-US" altLang="ko-KR" b="1" dirty="0">
                <a:solidFill>
                  <a:schemeClr val="tx1"/>
                </a:solidFill>
              </a:rPr>
              <a:t>30%)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1D5B494-1AC4-A6EE-67E6-497D4E194950}"/>
              </a:ext>
            </a:extLst>
          </p:cNvPr>
          <p:cNvSpPr/>
          <p:nvPr/>
        </p:nvSpPr>
        <p:spPr>
          <a:xfrm>
            <a:off x="345909" y="1521757"/>
            <a:ext cx="5400000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개발</a:t>
            </a:r>
            <a:r>
              <a:rPr lang="en-US" altLang="ko-KR" sz="1500" dirty="0">
                <a:solidFill>
                  <a:schemeClr val="tx1"/>
                </a:solidFill>
              </a:rPr>
              <a:t>/</a:t>
            </a:r>
            <a:r>
              <a:rPr lang="ko-KR" altLang="en-US" sz="1500" dirty="0">
                <a:solidFill>
                  <a:schemeClr val="tx1"/>
                </a:solidFill>
              </a:rPr>
              <a:t>아트 방향 설정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4183F8C-8425-5B85-C554-2FC761668447}"/>
              </a:ext>
            </a:extLst>
          </p:cNvPr>
          <p:cNvSpPr/>
          <p:nvPr/>
        </p:nvSpPr>
        <p:spPr>
          <a:xfrm>
            <a:off x="345909" y="2016929"/>
            <a:ext cx="5400000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캐릭터 움직임 구현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0D438DF-205E-FB3A-B1A3-88157A4D2849}"/>
              </a:ext>
            </a:extLst>
          </p:cNvPr>
          <p:cNvSpPr/>
          <p:nvPr/>
        </p:nvSpPr>
        <p:spPr>
          <a:xfrm>
            <a:off x="345909" y="2512101"/>
            <a:ext cx="5400000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프로토 타입 제작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489C80F-369F-31C5-F20B-0DC98969C657}"/>
              </a:ext>
            </a:extLst>
          </p:cNvPr>
          <p:cNvSpPr/>
          <p:nvPr/>
        </p:nvSpPr>
        <p:spPr>
          <a:xfrm>
            <a:off x="345909" y="3007273"/>
            <a:ext cx="5400000" cy="360000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스테이지 </a:t>
            </a:r>
            <a:r>
              <a:rPr lang="en-US" altLang="ko-KR" sz="1500" dirty="0">
                <a:solidFill>
                  <a:schemeClr val="tx1"/>
                </a:solidFill>
              </a:rPr>
              <a:t>1 </a:t>
            </a:r>
            <a:r>
              <a:rPr lang="ko-KR" altLang="en-US" sz="1500" dirty="0">
                <a:solidFill>
                  <a:schemeClr val="tx1"/>
                </a:solidFill>
              </a:rPr>
              <a:t>보강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0A82EAF-B2BF-EBC2-272A-6CF8C9B4D444}"/>
              </a:ext>
            </a:extLst>
          </p:cNvPr>
          <p:cNvSpPr/>
          <p:nvPr/>
        </p:nvSpPr>
        <p:spPr>
          <a:xfrm>
            <a:off x="345909" y="3502445"/>
            <a:ext cx="5400000" cy="36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sz="1500" dirty="0">
                <a:solidFill>
                  <a:schemeClr val="tx1"/>
                </a:solidFill>
              </a:rPr>
              <a:t>UI </a:t>
            </a:r>
            <a:r>
              <a:rPr lang="ko-KR" altLang="en-US" sz="1500" dirty="0">
                <a:solidFill>
                  <a:schemeClr val="tx1"/>
                </a:solidFill>
              </a:rPr>
              <a:t>완성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78AA349-580B-D3CE-B71B-932CC82E364D}"/>
              </a:ext>
            </a:extLst>
          </p:cNvPr>
          <p:cNvSpPr/>
          <p:nvPr/>
        </p:nvSpPr>
        <p:spPr>
          <a:xfrm>
            <a:off x="345909" y="3997617"/>
            <a:ext cx="5400000" cy="36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사운드 추가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8CF14BB-2998-4E63-816D-85EC15FF66F0}"/>
              </a:ext>
            </a:extLst>
          </p:cNvPr>
          <p:cNvSpPr/>
          <p:nvPr/>
        </p:nvSpPr>
        <p:spPr>
          <a:xfrm>
            <a:off x="345909" y="4492789"/>
            <a:ext cx="5400000" cy="36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캐릭터 모델링 제작 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B0122C1A-EEFD-D449-827A-4F76F7F91368}"/>
              </a:ext>
            </a:extLst>
          </p:cNvPr>
          <p:cNvSpPr/>
          <p:nvPr/>
        </p:nvSpPr>
        <p:spPr>
          <a:xfrm>
            <a:off x="345909" y="4987961"/>
            <a:ext cx="5400000" cy="36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스테이지 </a:t>
            </a:r>
            <a:r>
              <a:rPr lang="en-US" altLang="ko-KR" sz="1500" dirty="0">
                <a:solidFill>
                  <a:schemeClr val="tx1"/>
                </a:solidFill>
              </a:rPr>
              <a:t>2</a:t>
            </a:r>
            <a:r>
              <a:rPr lang="ko-KR" altLang="en-US" sz="1500" dirty="0">
                <a:solidFill>
                  <a:schemeClr val="tx1"/>
                </a:solidFill>
              </a:rPr>
              <a:t> 까지 구현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9AA23099-2F64-754E-AD02-102C1FC27ED4}"/>
              </a:ext>
            </a:extLst>
          </p:cNvPr>
          <p:cNvSpPr/>
          <p:nvPr/>
        </p:nvSpPr>
        <p:spPr>
          <a:xfrm>
            <a:off x="345909" y="5483133"/>
            <a:ext cx="5400000" cy="36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ko-KR" altLang="en-US" sz="1500" dirty="0">
                <a:solidFill>
                  <a:schemeClr val="tx1"/>
                </a:solidFill>
              </a:rPr>
              <a:t>아트 리소스 완료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EAB6AB7E-C778-F0F0-61D2-74871AFFAA1C}"/>
              </a:ext>
            </a:extLst>
          </p:cNvPr>
          <p:cNvSpPr/>
          <p:nvPr/>
        </p:nvSpPr>
        <p:spPr>
          <a:xfrm>
            <a:off x="345909" y="5978309"/>
            <a:ext cx="5400000" cy="360000"/>
          </a:xfrm>
          <a:prstGeom prst="roundRect">
            <a:avLst/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sz="1500" dirty="0">
                <a:solidFill>
                  <a:schemeClr val="tx1"/>
                </a:solidFill>
              </a:rPr>
              <a:t>QA</a:t>
            </a:r>
            <a:r>
              <a:rPr lang="ko-KR" altLang="en-US" sz="1500" dirty="0">
                <a:solidFill>
                  <a:schemeClr val="tx1"/>
                </a:solidFill>
              </a:rPr>
              <a:t>및 버그 찾기</a:t>
            </a:r>
            <a:r>
              <a:rPr lang="en-US" altLang="ko-KR" sz="1500" dirty="0">
                <a:solidFill>
                  <a:schemeClr val="tx1"/>
                </a:solidFill>
              </a:rPr>
              <a:t>/</a:t>
            </a:r>
            <a:r>
              <a:rPr lang="ko-KR" altLang="en-US" sz="1500" dirty="0">
                <a:solidFill>
                  <a:schemeClr val="tx1"/>
                </a:solidFill>
              </a:rPr>
              <a:t>출시 준비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861DEFB-66D4-E7DF-DA5A-3A8C1436B59D}"/>
              </a:ext>
            </a:extLst>
          </p:cNvPr>
          <p:cNvGrpSpPr/>
          <p:nvPr/>
        </p:nvGrpSpPr>
        <p:grpSpPr>
          <a:xfrm>
            <a:off x="8315175" y="4491075"/>
            <a:ext cx="1098345" cy="1462468"/>
            <a:chOff x="8448755" y="4192277"/>
            <a:chExt cx="1098345" cy="1462468"/>
          </a:xfrm>
        </p:grpSpPr>
        <p:pic>
          <p:nvPicPr>
            <p:cNvPr id="1026" name="Picture 2" descr="Discord - Windows에서 다운로드 및 설치 | Microsoft Store">
              <a:extLst>
                <a:ext uri="{FF2B5EF4-FFF2-40B4-BE49-F238E27FC236}">
                  <a16:creationId xmlns:a16="http://schemas.microsoft.com/office/drawing/2014/main" id="{D8422003-919A-C18A-29A3-F1046367EF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48755" y="4192277"/>
              <a:ext cx="1098345" cy="1048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B33D929E-683D-F101-4CE6-D410724A546D}"/>
                </a:ext>
              </a:extLst>
            </p:cNvPr>
            <p:cNvSpPr/>
            <p:nvPr/>
          </p:nvSpPr>
          <p:spPr>
            <a:xfrm>
              <a:off x="8448755" y="5294745"/>
              <a:ext cx="1098345" cy="360000"/>
            </a:xfrm>
            <a:prstGeom prst="round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buSzPct val="120000"/>
              </a:pPr>
              <a:r>
                <a:rPr lang="ko-KR" altLang="en-US" sz="1500" dirty="0" err="1">
                  <a:solidFill>
                    <a:schemeClr val="tx1"/>
                  </a:solidFill>
                </a:rPr>
                <a:t>디스코드</a:t>
              </a:r>
              <a:endParaRPr lang="ko-KR" altLang="en-US" sz="15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BB0F37A-5E0D-AA41-9D76-DC60FF5F3AD6}"/>
              </a:ext>
            </a:extLst>
          </p:cNvPr>
          <p:cNvGrpSpPr/>
          <p:nvPr/>
        </p:nvGrpSpPr>
        <p:grpSpPr>
          <a:xfrm>
            <a:off x="10237354" y="4476595"/>
            <a:ext cx="1109101" cy="1491428"/>
            <a:chOff x="10116958" y="4163317"/>
            <a:chExt cx="1109101" cy="1491428"/>
          </a:xfrm>
        </p:grpSpPr>
        <p:pic>
          <p:nvPicPr>
            <p:cNvPr id="1028" name="Picture 4" descr="카카오톡 - Windows에서 다운로드 및 설치 | Microsoft Store">
              <a:extLst>
                <a:ext uri="{FF2B5EF4-FFF2-40B4-BE49-F238E27FC236}">
                  <a16:creationId xmlns:a16="http://schemas.microsoft.com/office/drawing/2014/main" id="{16102A6A-0ABE-4729-2C8F-05F6C8DD69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27713" y="4163317"/>
              <a:ext cx="1098346" cy="10486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A8AC6FFD-A37F-BD93-64DB-972A65079545}"/>
                </a:ext>
              </a:extLst>
            </p:cNvPr>
            <p:cNvSpPr/>
            <p:nvPr/>
          </p:nvSpPr>
          <p:spPr>
            <a:xfrm>
              <a:off x="10116958" y="5294745"/>
              <a:ext cx="1098345" cy="360000"/>
            </a:xfrm>
            <a:prstGeom prst="round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buSzPct val="120000"/>
              </a:pPr>
              <a:r>
                <a:rPr lang="ko-KR" altLang="en-US" sz="1500" dirty="0">
                  <a:solidFill>
                    <a:schemeClr val="tx1"/>
                  </a:solidFill>
                </a:rPr>
                <a:t>카카오톡</a:t>
              </a:r>
              <a:endParaRPr lang="en-US" altLang="ko-KR" sz="15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30" name="Picture 6" descr="노션">
            <a:extLst>
              <a:ext uri="{FF2B5EF4-FFF2-40B4-BE49-F238E27FC236}">
                <a16:creationId xmlns:a16="http://schemas.microsoft.com/office/drawing/2014/main" id="{682BCA77-FC7A-D2A5-DE37-C55A6B169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378" y="1664078"/>
            <a:ext cx="3190875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E02B409-33B9-50A1-9221-C84CB86044E2}"/>
              </a:ext>
            </a:extLst>
          </p:cNvPr>
          <p:cNvSpPr/>
          <p:nvPr/>
        </p:nvSpPr>
        <p:spPr>
          <a:xfrm>
            <a:off x="6280956" y="968828"/>
            <a:ext cx="1354859" cy="2232000"/>
          </a:xfrm>
          <a:prstGeom prst="roundRect">
            <a:avLst>
              <a:gd name="adj" fmla="val 8189"/>
            </a:avLst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역할 분배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88EB866-8B39-A47A-DF82-CD96A94091B7}"/>
              </a:ext>
            </a:extLst>
          </p:cNvPr>
          <p:cNvSpPr/>
          <p:nvPr/>
        </p:nvSpPr>
        <p:spPr>
          <a:xfrm>
            <a:off x="7733155" y="968828"/>
            <a:ext cx="4195320" cy="581428"/>
          </a:xfrm>
          <a:prstGeom prst="roundRect">
            <a:avLst>
              <a:gd name="adj" fmla="val 15"/>
            </a:avLst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>
              <a:lnSpc>
                <a:spcPct val="120000"/>
              </a:lnSpc>
              <a:buSzPct val="120000"/>
            </a:pPr>
            <a:r>
              <a:rPr lang="ko-KR" altLang="en-US" sz="1600" b="1" spc="-50" dirty="0">
                <a:solidFill>
                  <a:schemeClr val="tx1"/>
                </a:solidFill>
              </a:rPr>
              <a:t>본인의 수행 업무 및 일정을</a:t>
            </a:r>
            <a:br>
              <a:rPr lang="en-US" altLang="ko-KR" sz="1600" b="1" spc="-50" dirty="0">
                <a:solidFill>
                  <a:schemeClr val="tx1"/>
                </a:solidFill>
              </a:rPr>
            </a:br>
            <a:r>
              <a:rPr lang="ko-KR" altLang="en-US" sz="1600" b="1" spc="-50" dirty="0">
                <a:solidFill>
                  <a:schemeClr val="tx1"/>
                </a:solidFill>
              </a:rPr>
              <a:t>직접 </a:t>
            </a:r>
            <a:r>
              <a:rPr lang="ko-KR" altLang="en-US" sz="1600" b="1" spc="-50" dirty="0" err="1">
                <a:solidFill>
                  <a:schemeClr val="tx1"/>
                </a:solidFill>
              </a:rPr>
              <a:t>노션에</a:t>
            </a:r>
            <a:r>
              <a:rPr lang="ko-KR" altLang="en-US" sz="1600" b="1" spc="-50" dirty="0">
                <a:solidFill>
                  <a:schemeClr val="tx1"/>
                </a:solidFill>
              </a:rPr>
              <a:t> 입력하여 공유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8D17898-EB7C-9D69-8CEA-4599674D0B8C}"/>
              </a:ext>
            </a:extLst>
          </p:cNvPr>
          <p:cNvSpPr/>
          <p:nvPr/>
        </p:nvSpPr>
        <p:spPr>
          <a:xfrm>
            <a:off x="6280956" y="4106309"/>
            <a:ext cx="1354859" cy="2232000"/>
          </a:xfrm>
          <a:prstGeom prst="roundRect">
            <a:avLst>
              <a:gd name="adj" fmla="val 8189"/>
            </a:avLst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주요</a:t>
            </a:r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ko-KR" altLang="en-US" b="1" dirty="0">
                <a:solidFill>
                  <a:schemeClr val="tx1"/>
                </a:solidFill>
              </a:rPr>
              <a:t>소통 창구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4A35DFC9-9DEF-FCFC-129E-0A5427300CD4}"/>
              </a:ext>
            </a:extLst>
          </p:cNvPr>
          <p:cNvCxnSpPr>
            <a:cxnSpLocks/>
          </p:cNvCxnSpPr>
          <p:nvPr/>
        </p:nvCxnSpPr>
        <p:spPr>
          <a:xfrm>
            <a:off x="7760815" y="3653568"/>
            <a:ext cx="4140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045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BAAB6-1277-4798-4D04-A6BA38531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F0FD36-2BFF-BC22-C006-1DDF255F13ED}"/>
              </a:ext>
            </a:extLst>
          </p:cNvPr>
          <p:cNvSpPr/>
          <p:nvPr/>
        </p:nvSpPr>
        <p:spPr>
          <a:xfrm>
            <a:off x="0" y="772886"/>
            <a:ext cx="12192000" cy="979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B04C679-FF6A-E517-B28C-1D44623FD209}"/>
              </a:ext>
            </a:extLst>
          </p:cNvPr>
          <p:cNvSpPr/>
          <p:nvPr/>
        </p:nvSpPr>
        <p:spPr>
          <a:xfrm>
            <a:off x="141514" y="152401"/>
            <a:ext cx="9111343" cy="5225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342900" indent="-342900">
              <a:buSzPct val="120000"/>
              <a:buFont typeface="Wingdings" panose="05000000000000000000" pitchFamily="2" charset="2"/>
              <a:buChar char="§"/>
            </a:pPr>
            <a:r>
              <a:rPr lang="ko-KR" altLang="en-US" sz="2500" b="1" dirty="0">
                <a:solidFill>
                  <a:schemeClr val="tx1"/>
                </a:solidFill>
              </a:rPr>
              <a:t>개발 일정 및 향후 계획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7F61077-6A7F-2B25-02EB-3EDC77CAEB31}"/>
              </a:ext>
            </a:extLst>
          </p:cNvPr>
          <p:cNvSpPr/>
          <p:nvPr/>
        </p:nvSpPr>
        <p:spPr>
          <a:xfrm>
            <a:off x="11818800" y="6542314"/>
            <a:ext cx="352880" cy="260713"/>
          </a:xfrm>
          <a:prstGeom prst="roundRect">
            <a:avLst/>
          </a:prstGeom>
          <a:noFill/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sz="1100" dirty="0">
                <a:solidFill>
                  <a:schemeClr val="tx1"/>
                </a:solidFill>
              </a:rPr>
              <a:t>8</a:t>
            </a:r>
          </a:p>
          <a:p>
            <a:pPr algn="ctr">
              <a:buSzPct val="120000"/>
            </a:pP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82F45779-5E37-2D02-1563-3CEA67D6F9AA}"/>
              </a:ext>
            </a:extLst>
          </p:cNvPr>
          <p:cNvSpPr/>
          <p:nvPr/>
        </p:nvSpPr>
        <p:spPr>
          <a:xfrm>
            <a:off x="402309" y="1312427"/>
            <a:ext cx="2988000" cy="699247"/>
          </a:xfrm>
          <a:prstGeom prst="homePlate">
            <a:avLst/>
          </a:prstGeom>
          <a:solidFill>
            <a:schemeClr val="tx2">
              <a:lumMod val="10000"/>
              <a:lumOff val="9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buSzPct val="120000"/>
            </a:pPr>
            <a:r>
              <a:rPr lang="en-US" altLang="ko-KR" sz="2200" b="1" dirty="0">
                <a:solidFill>
                  <a:schemeClr val="tx1"/>
                </a:solidFill>
                <a:latin typeface="+mn-ea"/>
              </a:rPr>
              <a:t>2025</a:t>
            </a:r>
            <a:r>
              <a:rPr lang="ko-KR" altLang="en-US" sz="2200" b="1" dirty="0">
                <a:solidFill>
                  <a:schemeClr val="tx1"/>
                </a:solidFill>
                <a:latin typeface="+mn-ea"/>
              </a:rPr>
              <a:t>년 </a:t>
            </a:r>
            <a:r>
              <a:rPr lang="en-US" altLang="ko-KR" sz="2200" b="1" dirty="0">
                <a:solidFill>
                  <a:schemeClr val="tx1"/>
                </a:solidFill>
                <a:latin typeface="+mn-ea"/>
              </a:rPr>
              <a:t>3</a:t>
            </a:r>
            <a:r>
              <a:rPr lang="ko-KR" altLang="en-US" sz="2200" b="1" dirty="0">
                <a:solidFill>
                  <a:schemeClr val="tx1"/>
                </a:solidFill>
                <a:latin typeface="+mn-ea"/>
              </a:rPr>
              <a:t>월</a:t>
            </a:r>
          </a:p>
        </p:txBody>
      </p:sp>
      <p:sp>
        <p:nvSpPr>
          <p:cNvPr id="7" name="화살표: 갈매기형 수장 6">
            <a:extLst>
              <a:ext uri="{FF2B5EF4-FFF2-40B4-BE49-F238E27FC236}">
                <a16:creationId xmlns:a16="http://schemas.microsoft.com/office/drawing/2014/main" id="{91F9AB86-ADBA-90F8-492F-99691D30D16D}"/>
              </a:ext>
            </a:extLst>
          </p:cNvPr>
          <p:cNvSpPr/>
          <p:nvPr/>
        </p:nvSpPr>
        <p:spPr>
          <a:xfrm>
            <a:off x="3203185" y="1312429"/>
            <a:ext cx="2988000" cy="699247"/>
          </a:xfrm>
          <a:prstGeom prst="chevron">
            <a:avLst/>
          </a:prstGeom>
          <a:solidFill>
            <a:schemeClr val="tx2">
              <a:lumMod val="25000"/>
              <a:lumOff val="7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>
                <a:solidFill>
                  <a:schemeClr val="tx1"/>
                </a:solidFill>
                <a:latin typeface="+mn-ea"/>
              </a:rPr>
              <a:t>4</a:t>
            </a:r>
            <a:r>
              <a:rPr lang="ko-KR" altLang="en-US" sz="2200" b="1" dirty="0">
                <a:solidFill>
                  <a:schemeClr val="tx1"/>
                </a:solidFill>
                <a:latin typeface="+mn-ea"/>
              </a:rPr>
              <a:t>월</a:t>
            </a:r>
          </a:p>
        </p:txBody>
      </p:sp>
      <p:sp>
        <p:nvSpPr>
          <p:cNvPr id="8" name="화살표: 갈매기형 수장 7">
            <a:extLst>
              <a:ext uri="{FF2B5EF4-FFF2-40B4-BE49-F238E27FC236}">
                <a16:creationId xmlns:a16="http://schemas.microsoft.com/office/drawing/2014/main" id="{C64CEAE4-CC41-A952-3D71-3376C8191A83}"/>
              </a:ext>
            </a:extLst>
          </p:cNvPr>
          <p:cNvSpPr/>
          <p:nvPr/>
        </p:nvSpPr>
        <p:spPr>
          <a:xfrm>
            <a:off x="6004061" y="1312428"/>
            <a:ext cx="2988000" cy="699247"/>
          </a:xfrm>
          <a:prstGeom prst="chevron">
            <a:avLst/>
          </a:prstGeom>
          <a:solidFill>
            <a:schemeClr val="tx2">
              <a:lumMod val="50000"/>
              <a:lumOff val="50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>
                <a:solidFill>
                  <a:schemeClr val="bg1"/>
                </a:solidFill>
                <a:latin typeface="+mn-ea"/>
              </a:rPr>
              <a:t>5</a:t>
            </a:r>
            <a:r>
              <a:rPr lang="ko-KR" altLang="en-US" sz="2200" b="1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10" name="화살표: 갈매기형 수장 9">
            <a:extLst>
              <a:ext uri="{FF2B5EF4-FFF2-40B4-BE49-F238E27FC236}">
                <a16:creationId xmlns:a16="http://schemas.microsoft.com/office/drawing/2014/main" id="{4E5E8464-4E6B-9825-9D29-402522E959FE}"/>
              </a:ext>
            </a:extLst>
          </p:cNvPr>
          <p:cNvSpPr/>
          <p:nvPr/>
        </p:nvSpPr>
        <p:spPr>
          <a:xfrm>
            <a:off x="8801692" y="1312429"/>
            <a:ext cx="2988000" cy="699247"/>
          </a:xfrm>
          <a:prstGeom prst="chevron">
            <a:avLst/>
          </a:prstGeom>
          <a:solidFill>
            <a:schemeClr val="tx2">
              <a:lumMod val="75000"/>
              <a:lumOff val="2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>
                <a:solidFill>
                  <a:schemeClr val="bg1"/>
                </a:solidFill>
                <a:latin typeface="+mn-ea"/>
              </a:rPr>
              <a:t>6</a:t>
            </a:r>
            <a:r>
              <a:rPr lang="ko-KR" altLang="en-US" sz="2200" b="1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FBAA4B25-FA8A-790E-A050-78D83111AEE6}"/>
              </a:ext>
            </a:extLst>
          </p:cNvPr>
          <p:cNvSpPr/>
          <p:nvPr/>
        </p:nvSpPr>
        <p:spPr>
          <a:xfrm>
            <a:off x="402309" y="2302635"/>
            <a:ext cx="2663620" cy="3708000"/>
          </a:xfrm>
          <a:prstGeom prst="roundRect">
            <a:avLst>
              <a:gd name="adj" fmla="val 5034"/>
            </a:avLst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 anchorCtr="0"/>
          <a:lstStyle/>
          <a:p>
            <a:pPr algn="ctr">
              <a:lnSpc>
                <a:spcPct val="114000"/>
              </a:lnSpc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게임 기획</a:t>
            </a:r>
            <a:r>
              <a:rPr lang="en-US" altLang="ko-KR" b="1" dirty="0">
                <a:solidFill>
                  <a:schemeClr val="tx1"/>
                </a:solidFill>
              </a:rPr>
              <a:t>,</a:t>
            </a:r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ko-KR" altLang="en-US" b="1" dirty="0">
                <a:solidFill>
                  <a:schemeClr val="tx1"/>
                </a:solidFill>
              </a:rPr>
              <a:t>개발</a:t>
            </a:r>
            <a:r>
              <a:rPr lang="en-US" altLang="ko-KR" b="1" dirty="0">
                <a:solidFill>
                  <a:schemeClr val="tx1"/>
                </a:solidFill>
              </a:rPr>
              <a:t>/</a:t>
            </a:r>
            <a:r>
              <a:rPr lang="ko-KR" altLang="en-US" b="1" dirty="0">
                <a:solidFill>
                  <a:schemeClr val="tx1"/>
                </a:solidFill>
              </a:rPr>
              <a:t>아트 방향 설정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  <a:buSzPct val="120000"/>
            </a:pPr>
            <a:endParaRPr lang="en-US" altLang="ko-KR" b="1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벤치마킹</a:t>
            </a:r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 err="1">
                <a:solidFill>
                  <a:schemeClr val="tx1"/>
                </a:solidFill>
              </a:rPr>
              <a:t>온리업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 err="1">
                <a:solidFill>
                  <a:schemeClr val="tx1"/>
                </a:solidFill>
              </a:rPr>
              <a:t>체인드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err="1">
                <a:solidFill>
                  <a:schemeClr val="tx1"/>
                </a:solidFill>
              </a:rPr>
              <a:t>투게더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B2F6D4A4-2606-F53E-DABF-D5080F2F7ED6}"/>
              </a:ext>
            </a:extLst>
          </p:cNvPr>
          <p:cNvSpPr/>
          <p:nvPr/>
        </p:nvSpPr>
        <p:spPr>
          <a:xfrm>
            <a:off x="3203185" y="2302635"/>
            <a:ext cx="2663620" cy="3708000"/>
          </a:xfrm>
          <a:prstGeom prst="roundRect">
            <a:avLst>
              <a:gd name="adj" fmla="val 5034"/>
            </a:avLst>
          </a:prstGeom>
          <a:noFill/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 anchorCtr="0"/>
          <a:lstStyle/>
          <a:p>
            <a:pPr algn="ctr">
              <a:lnSpc>
                <a:spcPct val="114000"/>
              </a:lnSpc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프로토타입 개발</a:t>
            </a:r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ko-KR" altLang="en-US" b="1" dirty="0">
                <a:solidFill>
                  <a:schemeClr val="tx1"/>
                </a:solidFill>
              </a:rPr>
              <a:t>캐릭터</a:t>
            </a:r>
            <a:r>
              <a:rPr lang="en-US" altLang="ko-KR" b="1" dirty="0">
                <a:solidFill>
                  <a:schemeClr val="tx1"/>
                </a:solidFill>
              </a:rPr>
              <a:t>, </a:t>
            </a:r>
            <a:r>
              <a:rPr lang="ko-KR" altLang="en-US" b="1" dirty="0">
                <a:solidFill>
                  <a:schemeClr val="tx1"/>
                </a:solidFill>
              </a:rPr>
              <a:t>스테이지 </a:t>
            </a:r>
            <a:r>
              <a:rPr lang="en-US" altLang="ko-KR" b="1" dirty="0">
                <a:solidFill>
                  <a:schemeClr val="tx1"/>
                </a:solidFill>
              </a:rPr>
              <a:t>1)</a:t>
            </a:r>
          </a:p>
          <a:p>
            <a:pPr algn="ctr">
              <a:lnSpc>
                <a:spcPct val="114000"/>
              </a:lnSpc>
              <a:buSzPct val="120000"/>
            </a:pPr>
            <a:endParaRPr lang="en-US" altLang="ko-KR" b="1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세부 레벨 디자인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767272A1-561B-8A04-6B84-FE47983BA016}"/>
              </a:ext>
            </a:extLst>
          </p:cNvPr>
          <p:cNvSpPr/>
          <p:nvPr/>
        </p:nvSpPr>
        <p:spPr>
          <a:xfrm>
            <a:off x="6004061" y="2302635"/>
            <a:ext cx="2663620" cy="3708000"/>
          </a:xfrm>
          <a:prstGeom prst="roundRect">
            <a:avLst>
              <a:gd name="adj" fmla="val 5034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 anchorCtr="0"/>
          <a:lstStyle/>
          <a:p>
            <a:pPr algn="ctr">
              <a:lnSpc>
                <a:spcPct val="114000"/>
              </a:lnSpc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스테이지 </a:t>
            </a:r>
            <a:r>
              <a:rPr lang="en-US" altLang="ko-KR" b="1" dirty="0">
                <a:solidFill>
                  <a:schemeClr val="tx1"/>
                </a:solidFill>
              </a:rPr>
              <a:t>1</a:t>
            </a:r>
            <a:r>
              <a:rPr lang="ko-KR" altLang="en-US" b="1" dirty="0">
                <a:solidFill>
                  <a:schemeClr val="tx1"/>
                </a:solidFill>
              </a:rPr>
              <a:t>보강</a:t>
            </a:r>
            <a:r>
              <a:rPr lang="en-US" altLang="ko-KR" b="1" dirty="0">
                <a:solidFill>
                  <a:schemeClr val="tx1"/>
                </a:solidFill>
              </a:rPr>
              <a:t>,</a:t>
            </a:r>
          </a:p>
          <a:p>
            <a:pPr algn="ctr">
              <a:lnSpc>
                <a:spcPct val="114000"/>
              </a:lnSpc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스테이지 </a:t>
            </a:r>
            <a:r>
              <a:rPr lang="en-US" altLang="ko-KR" b="1" dirty="0">
                <a:solidFill>
                  <a:schemeClr val="tx1"/>
                </a:solidFill>
              </a:rPr>
              <a:t>2 </a:t>
            </a:r>
            <a:r>
              <a:rPr lang="ko-KR" altLang="en-US" b="1" dirty="0">
                <a:solidFill>
                  <a:schemeClr val="tx1"/>
                </a:solidFill>
              </a:rPr>
              <a:t>및</a:t>
            </a:r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ko-KR" altLang="en-US" b="1" dirty="0">
                <a:solidFill>
                  <a:schemeClr val="tx1"/>
                </a:solidFill>
              </a:rPr>
              <a:t>아트 리소스 완료</a:t>
            </a:r>
            <a:br>
              <a:rPr lang="en-US" altLang="ko-KR" b="1" dirty="0">
                <a:solidFill>
                  <a:schemeClr val="tx1"/>
                </a:solidFill>
              </a:rPr>
            </a:br>
            <a:br>
              <a:rPr lang="en-US" altLang="ko-KR" b="1" dirty="0">
                <a:solidFill>
                  <a:schemeClr val="tx1"/>
                </a:solidFill>
              </a:rPr>
            </a:br>
            <a:r>
              <a:rPr lang="ko-KR" altLang="en-US" b="1" dirty="0">
                <a:solidFill>
                  <a:schemeClr val="tx1"/>
                </a:solidFill>
              </a:rPr>
              <a:t>사운드 추가 등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3DB656E0-EC47-019E-60E3-63C0BB0CEE49}"/>
              </a:ext>
            </a:extLst>
          </p:cNvPr>
          <p:cNvSpPr/>
          <p:nvPr/>
        </p:nvSpPr>
        <p:spPr>
          <a:xfrm>
            <a:off x="8801692" y="2302635"/>
            <a:ext cx="2663620" cy="3708000"/>
          </a:xfrm>
          <a:prstGeom prst="roundRect">
            <a:avLst>
              <a:gd name="adj" fmla="val 5034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rtlCol="0" anchor="ctr" anchorCtr="0"/>
          <a:lstStyle/>
          <a:p>
            <a:pPr algn="ctr">
              <a:lnSpc>
                <a:spcPct val="114000"/>
              </a:lnSpc>
              <a:buSzPct val="120000"/>
            </a:pPr>
            <a:r>
              <a:rPr lang="en-US" altLang="ko-KR" b="1" dirty="0">
                <a:solidFill>
                  <a:schemeClr val="tx1"/>
                </a:solidFill>
              </a:rPr>
              <a:t>QA </a:t>
            </a:r>
            <a:r>
              <a:rPr lang="ko-KR" altLang="en-US" b="1" dirty="0">
                <a:solidFill>
                  <a:schemeClr val="tx1"/>
                </a:solidFill>
              </a:rPr>
              <a:t>및 버그 찾기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  <a:buSzPct val="120000"/>
            </a:pPr>
            <a:endParaRPr lang="en-US" altLang="ko-KR" b="1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  <a:buSzPct val="120000"/>
            </a:pPr>
            <a:r>
              <a:rPr lang="ko-KR" altLang="en-US" b="1" dirty="0">
                <a:solidFill>
                  <a:schemeClr val="tx1"/>
                </a:solidFill>
              </a:rPr>
              <a:t>게임 완성 및 출시</a:t>
            </a:r>
          </a:p>
        </p:txBody>
      </p:sp>
    </p:spTree>
    <p:extLst>
      <p:ext uri="{BB962C8B-B14F-4D97-AF65-F5344CB8AC3E}">
        <p14:creationId xmlns:p14="http://schemas.microsoft.com/office/powerpoint/2010/main" val="820220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389</Words>
  <Application>Microsoft Office PowerPoint</Application>
  <PresentationFormat>와이드스크린</PresentationFormat>
  <Paragraphs>134</Paragraphs>
  <Slides>10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jy ㅊ</dc:creator>
  <cp:lastModifiedBy>jy ㅊ</cp:lastModifiedBy>
  <cp:revision>48</cp:revision>
  <dcterms:created xsi:type="dcterms:W3CDTF">2025-04-28T12:10:58Z</dcterms:created>
  <dcterms:modified xsi:type="dcterms:W3CDTF">2025-04-29T12:36:15Z</dcterms:modified>
</cp:coreProperties>
</file>

<file path=docProps/thumbnail.jpeg>
</file>